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6" r:id="rId2"/>
    <p:sldId id="297" r:id="rId3"/>
    <p:sldId id="298" r:id="rId4"/>
    <p:sldId id="264" r:id="rId5"/>
    <p:sldId id="270" r:id="rId6"/>
    <p:sldId id="301" r:id="rId7"/>
    <p:sldId id="276" r:id="rId8"/>
    <p:sldId id="279" r:id="rId9"/>
    <p:sldId id="299" r:id="rId10"/>
    <p:sldId id="281" r:id="rId11"/>
    <p:sldId id="282" r:id="rId12"/>
    <p:sldId id="306" r:id="rId13"/>
    <p:sldId id="308" r:id="rId14"/>
    <p:sldId id="309" r:id="rId15"/>
    <p:sldId id="320" r:id="rId16"/>
    <p:sldId id="310" r:id="rId17"/>
    <p:sldId id="322" r:id="rId18"/>
    <p:sldId id="286" r:id="rId19"/>
    <p:sldId id="307" r:id="rId20"/>
    <p:sldId id="288" r:id="rId21"/>
    <p:sldId id="305" r:id="rId22"/>
    <p:sldId id="303" r:id="rId23"/>
    <p:sldId id="313" r:id="rId24"/>
    <p:sldId id="314" r:id="rId25"/>
    <p:sldId id="321" r:id="rId26"/>
    <p:sldId id="304" r:id="rId27"/>
    <p:sldId id="312" r:id="rId28"/>
    <p:sldId id="315" r:id="rId29"/>
    <p:sldId id="316" r:id="rId30"/>
    <p:sldId id="285" r:id="rId31"/>
    <p:sldId id="319" r:id="rId32"/>
    <p:sldId id="317" r:id="rId33"/>
    <p:sldId id="302" r:id="rId34"/>
    <p:sldId id="291" r:id="rId35"/>
    <p:sldId id="284" r:id="rId36"/>
    <p:sldId id="29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31B40-1B50-9D77-0DEF-12CC82D71367}" v="7" dt="2024-05-14T06:47:41.775"/>
    <p1510:client id="{7DB1BF87-2A0A-DD06-A328-024C8A408ADA}" v="49" dt="2024-05-14T05:53:28.472"/>
    <p1510:client id="{8AE80FCD-7B90-3346-B670-58C2B2330540}" v="1462" dt="2024-05-14T06:50:35.957"/>
    <p1510:client id="{FCE05BCE-190A-C879-B588-5F03E786116E}" v="15" dt="2024-05-14T05:24:41.7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0DB834-239B-4942-B2C8-22712E23B4C9}" type="doc">
      <dgm:prSet loTypeId="urn:microsoft.com/office/officeart/2005/8/layout/vList2" loCatId="list" qsTypeId="urn:microsoft.com/office/officeart/2005/8/quickstyle/simple2" qsCatId="simple" csTypeId="urn:microsoft.com/office/officeart/2005/8/colors/accent6_2" csCatId="accent6" phldr="1"/>
      <dgm:spPr/>
      <dgm:t>
        <a:bodyPr/>
        <a:lstStyle/>
        <a:p>
          <a:endParaRPr lang="en-US"/>
        </a:p>
      </dgm:t>
    </dgm:pt>
    <dgm:pt modelId="{DAD53D33-4BD9-4B19-BCB6-BBBB83326CDE}">
      <dgm:prSet/>
      <dgm:spPr/>
      <dgm:t>
        <a:bodyPr/>
        <a:lstStyle/>
        <a:p>
          <a:pPr algn="just"/>
          <a:r>
            <a:rPr lang="en-US" b="1" i="0">
              <a:solidFill>
                <a:schemeClr val="tx1"/>
              </a:solidFill>
              <a:latin typeface="Times New Roman" panose="02020603050405020304" pitchFamily="18" charset="0"/>
              <a:cs typeface="Times New Roman" panose="02020603050405020304" pitchFamily="18" charset="0"/>
            </a:rPr>
            <a:t>Complex Pattern Recognition: </a:t>
          </a:r>
          <a:r>
            <a:rPr lang="en-US" b="0" i="0">
              <a:latin typeface="Times New Roman" panose="02020603050405020304" pitchFamily="18" charset="0"/>
              <a:cs typeface="Times New Roman" panose="02020603050405020304" pitchFamily="18" charset="0"/>
            </a:rPr>
            <a:t>MLPs are powerful in recognizing complex and non-linear relationships in data. This capability is essential in intrusion detection, where distinguishing between normal behavior and anomalies can depend on subtle patterns in network traffic</a:t>
          </a:r>
        </a:p>
      </dgm:t>
    </dgm:pt>
    <dgm:pt modelId="{FA60BD25-1E96-41C7-917D-7D8F8F02C231}" type="parTrans" cxnId="{4161991E-4A95-4B2A-AD3F-3F41C24DD366}">
      <dgm:prSet/>
      <dgm:spPr/>
      <dgm:t>
        <a:bodyPr/>
        <a:lstStyle/>
        <a:p>
          <a:endParaRPr lang="en-US"/>
        </a:p>
      </dgm:t>
    </dgm:pt>
    <dgm:pt modelId="{3EDBB788-E616-46DC-AA9A-AC182533AD48}" type="sibTrans" cxnId="{4161991E-4A95-4B2A-AD3F-3F41C24DD366}">
      <dgm:prSet/>
      <dgm:spPr/>
      <dgm:t>
        <a:bodyPr/>
        <a:lstStyle/>
        <a:p>
          <a:endParaRPr lang="en-US"/>
        </a:p>
      </dgm:t>
    </dgm:pt>
    <dgm:pt modelId="{C5FDA31C-2B9A-4950-8D9E-C23079F1E24F}">
      <dgm:prSet/>
      <dgm:spPr/>
      <dgm:t>
        <a:bodyPr/>
        <a:lstStyle/>
        <a:p>
          <a:pPr algn="just"/>
          <a:r>
            <a:rPr lang="en-US" b="1" i="0">
              <a:solidFill>
                <a:schemeClr val="tx1"/>
              </a:solidFill>
              <a:latin typeface="Times New Roman" panose="02020603050405020304" pitchFamily="18" charset="0"/>
              <a:cs typeface="Times New Roman" panose="02020603050405020304" pitchFamily="18" charset="0"/>
            </a:rPr>
            <a:t>Scalability: </a:t>
          </a:r>
          <a:r>
            <a:rPr lang="en-US" b="0" i="0">
              <a:latin typeface="Times New Roman" panose="02020603050405020304" pitchFamily="18" charset="0"/>
              <a:cs typeface="Times New Roman" panose="02020603050405020304" pitchFamily="18" charset="0"/>
            </a:rPr>
            <a:t>MLPs can be scaled up with more data or made deeper with more layers to improve their accuracy and handle large volumes of network traffic, which is typical in modern network environments.</a:t>
          </a:r>
        </a:p>
      </dgm:t>
    </dgm:pt>
    <dgm:pt modelId="{28FD629E-D90E-4C0A-88F4-1BF95207E43D}" type="parTrans" cxnId="{0CB081C8-5D72-4D0B-8FDA-BC795CC1F373}">
      <dgm:prSet/>
      <dgm:spPr/>
      <dgm:t>
        <a:bodyPr/>
        <a:lstStyle/>
        <a:p>
          <a:endParaRPr lang="en-US"/>
        </a:p>
      </dgm:t>
    </dgm:pt>
    <dgm:pt modelId="{3BA05E96-BB05-4C91-9EEA-DFBCF173F534}" type="sibTrans" cxnId="{0CB081C8-5D72-4D0B-8FDA-BC795CC1F373}">
      <dgm:prSet/>
      <dgm:spPr/>
      <dgm:t>
        <a:bodyPr/>
        <a:lstStyle/>
        <a:p>
          <a:endParaRPr lang="en-US"/>
        </a:p>
      </dgm:t>
    </dgm:pt>
    <dgm:pt modelId="{7FC6B6C4-B55E-46AA-B7F9-9364E6E13BC3}">
      <dgm:prSet/>
      <dgm:spPr/>
      <dgm:t>
        <a:bodyPr/>
        <a:lstStyle/>
        <a:p>
          <a:pPr algn="just"/>
          <a:r>
            <a:rPr lang="en-US" b="0" i="0">
              <a:latin typeface="Times New Roman" panose="02020603050405020304" pitchFamily="18" charset="0"/>
              <a:cs typeface="Times New Roman" panose="02020603050405020304" pitchFamily="18" charset="0"/>
            </a:rPr>
            <a:t>Effective Handling of High-Dimensional Data: Network traffic data often comes in high dimensions, with many features derived from packet captures. MLPs can process these high-dimensional datasets effectively, making them suitable for environments with diverse data types and formats.</a:t>
          </a:r>
        </a:p>
      </dgm:t>
    </dgm:pt>
    <dgm:pt modelId="{AF0C6061-AC6E-45F8-AA95-A589EE4D6A15}" type="parTrans" cxnId="{0A98232D-0429-4BF7-905D-B1FE06A7118B}">
      <dgm:prSet/>
      <dgm:spPr/>
      <dgm:t>
        <a:bodyPr/>
        <a:lstStyle/>
        <a:p>
          <a:endParaRPr lang="en-US"/>
        </a:p>
      </dgm:t>
    </dgm:pt>
    <dgm:pt modelId="{7ED7711C-E312-4682-8B96-849EC769C33D}" type="sibTrans" cxnId="{0A98232D-0429-4BF7-905D-B1FE06A7118B}">
      <dgm:prSet/>
      <dgm:spPr/>
      <dgm:t>
        <a:bodyPr/>
        <a:lstStyle/>
        <a:p>
          <a:endParaRPr lang="en-US"/>
        </a:p>
      </dgm:t>
    </dgm:pt>
    <dgm:pt modelId="{8DC731C6-3E7C-F14F-B3FB-4AC002904F4B}" type="pres">
      <dgm:prSet presAssocID="{A50DB834-239B-4942-B2C8-22712E23B4C9}" presName="linear" presStyleCnt="0">
        <dgm:presLayoutVars>
          <dgm:animLvl val="lvl"/>
          <dgm:resizeHandles val="exact"/>
        </dgm:presLayoutVars>
      </dgm:prSet>
      <dgm:spPr/>
    </dgm:pt>
    <dgm:pt modelId="{05FD2A20-98CF-FB46-AF74-A8B9B07B74C6}" type="pres">
      <dgm:prSet presAssocID="{DAD53D33-4BD9-4B19-BCB6-BBBB83326CDE}" presName="parentText" presStyleLbl="node1" presStyleIdx="0" presStyleCnt="3">
        <dgm:presLayoutVars>
          <dgm:chMax val="0"/>
          <dgm:bulletEnabled val="1"/>
        </dgm:presLayoutVars>
      </dgm:prSet>
      <dgm:spPr/>
    </dgm:pt>
    <dgm:pt modelId="{04220BD7-36DA-0F47-B16B-1AF0BB6414FF}" type="pres">
      <dgm:prSet presAssocID="{3EDBB788-E616-46DC-AA9A-AC182533AD48}" presName="spacer" presStyleCnt="0"/>
      <dgm:spPr/>
    </dgm:pt>
    <dgm:pt modelId="{4F2E2AAA-BEBA-9346-9A23-F46AB0FF384B}" type="pres">
      <dgm:prSet presAssocID="{C5FDA31C-2B9A-4950-8D9E-C23079F1E24F}" presName="parentText" presStyleLbl="node1" presStyleIdx="1" presStyleCnt="3">
        <dgm:presLayoutVars>
          <dgm:chMax val="0"/>
          <dgm:bulletEnabled val="1"/>
        </dgm:presLayoutVars>
      </dgm:prSet>
      <dgm:spPr/>
    </dgm:pt>
    <dgm:pt modelId="{0C54650D-4795-034F-A003-F7274ECC080C}" type="pres">
      <dgm:prSet presAssocID="{3BA05E96-BB05-4C91-9EEA-DFBCF173F534}" presName="spacer" presStyleCnt="0"/>
      <dgm:spPr/>
    </dgm:pt>
    <dgm:pt modelId="{92FE19A9-D673-FE4B-B7A5-CD7327901AED}" type="pres">
      <dgm:prSet presAssocID="{7FC6B6C4-B55E-46AA-B7F9-9364E6E13BC3}" presName="parentText" presStyleLbl="node1" presStyleIdx="2" presStyleCnt="3">
        <dgm:presLayoutVars>
          <dgm:chMax val="0"/>
          <dgm:bulletEnabled val="1"/>
        </dgm:presLayoutVars>
      </dgm:prSet>
      <dgm:spPr/>
    </dgm:pt>
  </dgm:ptLst>
  <dgm:cxnLst>
    <dgm:cxn modelId="{4161991E-4A95-4B2A-AD3F-3F41C24DD366}" srcId="{A50DB834-239B-4942-B2C8-22712E23B4C9}" destId="{DAD53D33-4BD9-4B19-BCB6-BBBB83326CDE}" srcOrd="0" destOrd="0" parTransId="{FA60BD25-1E96-41C7-917D-7D8F8F02C231}" sibTransId="{3EDBB788-E616-46DC-AA9A-AC182533AD48}"/>
    <dgm:cxn modelId="{0A98232D-0429-4BF7-905D-B1FE06A7118B}" srcId="{A50DB834-239B-4942-B2C8-22712E23B4C9}" destId="{7FC6B6C4-B55E-46AA-B7F9-9364E6E13BC3}" srcOrd="2" destOrd="0" parTransId="{AF0C6061-AC6E-45F8-AA95-A589EE4D6A15}" sibTransId="{7ED7711C-E312-4682-8B96-849EC769C33D}"/>
    <dgm:cxn modelId="{A8A4A96F-6DD5-DF47-A9D7-56C98D4789EE}" type="presOf" srcId="{7FC6B6C4-B55E-46AA-B7F9-9364E6E13BC3}" destId="{92FE19A9-D673-FE4B-B7A5-CD7327901AED}" srcOrd="0" destOrd="0" presId="urn:microsoft.com/office/officeart/2005/8/layout/vList2"/>
    <dgm:cxn modelId="{07D7FB6F-778A-3C41-A8F8-6116373503E1}" type="presOf" srcId="{DAD53D33-4BD9-4B19-BCB6-BBBB83326CDE}" destId="{05FD2A20-98CF-FB46-AF74-A8B9B07B74C6}" srcOrd="0" destOrd="0" presId="urn:microsoft.com/office/officeart/2005/8/layout/vList2"/>
    <dgm:cxn modelId="{97C1B984-D6E7-1C4E-9B04-554CCE4625EC}" type="presOf" srcId="{A50DB834-239B-4942-B2C8-22712E23B4C9}" destId="{8DC731C6-3E7C-F14F-B3FB-4AC002904F4B}" srcOrd="0" destOrd="0" presId="urn:microsoft.com/office/officeart/2005/8/layout/vList2"/>
    <dgm:cxn modelId="{0CB081C8-5D72-4D0B-8FDA-BC795CC1F373}" srcId="{A50DB834-239B-4942-B2C8-22712E23B4C9}" destId="{C5FDA31C-2B9A-4950-8D9E-C23079F1E24F}" srcOrd="1" destOrd="0" parTransId="{28FD629E-D90E-4C0A-88F4-1BF95207E43D}" sibTransId="{3BA05E96-BB05-4C91-9EEA-DFBCF173F534}"/>
    <dgm:cxn modelId="{4FB6F0C8-F7C9-3B46-9DFD-62B317869560}" type="presOf" srcId="{C5FDA31C-2B9A-4950-8D9E-C23079F1E24F}" destId="{4F2E2AAA-BEBA-9346-9A23-F46AB0FF384B}" srcOrd="0" destOrd="0" presId="urn:microsoft.com/office/officeart/2005/8/layout/vList2"/>
    <dgm:cxn modelId="{4DCD4B61-5E4A-334A-8139-7477573C5966}" type="presParOf" srcId="{8DC731C6-3E7C-F14F-B3FB-4AC002904F4B}" destId="{05FD2A20-98CF-FB46-AF74-A8B9B07B74C6}" srcOrd="0" destOrd="0" presId="urn:microsoft.com/office/officeart/2005/8/layout/vList2"/>
    <dgm:cxn modelId="{9A20C321-327F-2241-BD8D-630CAF2063D9}" type="presParOf" srcId="{8DC731C6-3E7C-F14F-B3FB-4AC002904F4B}" destId="{04220BD7-36DA-0F47-B16B-1AF0BB6414FF}" srcOrd="1" destOrd="0" presId="urn:microsoft.com/office/officeart/2005/8/layout/vList2"/>
    <dgm:cxn modelId="{5DC66CBE-4C0E-2A4C-952F-0650F743E9C3}" type="presParOf" srcId="{8DC731C6-3E7C-F14F-B3FB-4AC002904F4B}" destId="{4F2E2AAA-BEBA-9346-9A23-F46AB0FF384B}" srcOrd="2" destOrd="0" presId="urn:microsoft.com/office/officeart/2005/8/layout/vList2"/>
    <dgm:cxn modelId="{B050AF87-7F40-6C4A-BF2B-8BAB765956B0}" type="presParOf" srcId="{8DC731C6-3E7C-F14F-B3FB-4AC002904F4B}" destId="{0C54650D-4795-034F-A003-F7274ECC080C}" srcOrd="3" destOrd="0" presId="urn:microsoft.com/office/officeart/2005/8/layout/vList2"/>
    <dgm:cxn modelId="{48CE3CEE-BE02-6E47-A97B-4393DD8FD081}" type="presParOf" srcId="{8DC731C6-3E7C-F14F-B3FB-4AC002904F4B}" destId="{92FE19A9-D673-FE4B-B7A5-CD7327901AE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0DB834-239B-4942-B2C8-22712E23B4C9}" type="doc">
      <dgm:prSet loTypeId="urn:microsoft.com/office/officeart/2005/8/layout/vList2" loCatId="list" qsTypeId="urn:microsoft.com/office/officeart/2005/8/quickstyle/simple2" qsCatId="simple" csTypeId="urn:microsoft.com/office/officeart/2005/8/colors/accent6_2" csCatId="accent6" phldr="1"/>
      <dgm:spPr/>
      <dgm:t>
        <a:bodyPr/>
        <a:lstStyle/>
        <a:p>
          <a:endParaRPr lang="en-US"/>
        </a:p>
      </dgm:t>
    </dgm:pt>
    <dgm:pt modelId="{DAD53D33-4BD9-4B19-BCB6-BBBB83326CDE}">
      <dgm:prSet/>
      <dgm:spPr/>
      <dgm:t>
        <a:bodyPr/>
        <a:lstStyle/>
        <a:p>
          <a:pPr algn="just">
            <a:buFont typeface="Wingdings" pitchFamily="2" charset="2"/>
            <a:buChar char="Ø"/>
          </a:pPr>
          <a:r>
            <a:rPr lang="en-US" b="1" i="0">
              <a:solidFill>
                <a:schemeClr val="tx1"/>
              </a:solidFill>
              <a:latin typeface="Times New Roman" panose="02020603050405020304" pitchFamily="18" charset="0"/>
              <a:cs typeface="Times New Roman" panose="02020603050405020304" pitchFamily="18" charset="0"/>
            </a:rPr>
            <a:t>High Performance: </a:t>
          </a:r>
          <a:r>
            <a:rPr lang="en-US" b="0" i="0" err="1">
              <a:latin typeface="Times New Roman" panose="02020603050405020304" pitchFamily="18" charset="0"/>
              <a:cs typeface="Times New Roman" panose="02020603050405020304" pitchFamily="18" charset="0"/>
            </a:rPr>
            <a:t>CatBoost</a:t>
          </a:r>
          <a:r>
            <a:rPr lang="en-US" b="0" i="0">
              <a:latin typeface="Times New Roman" panose="02020603050405020304" pitchFamily="18" charset="0"/>
              <a:cs typeface="Times New Roman" panose="02020603050405020304" pitchFamily="18" charset="0"/>
            </a:rPr>
            <a:t> is known for its speed and performance. It is capable of training on large datasets relatively quickly, which is beneficial for handling large volumes of network traffic data in intrusion detection systems.</a:t>
          </a:r>
        </a:p>
      </dgm:t>
    </dgm:pt>
    <dgm:pt modelId="{FA60BD25-1E96-41C7-917D-7D8F8F02C231}" type="parTrans" cxnId="{4161991E-4A95-4B2A-AD3F-3F41C24DD366}">
      <dgm:prSet/>
      <dgm:spPr/>
      <dgm:t>
        <a:bodyPr/>
        <a:lstStyle/>
        <a:p>
          <a:endParaRPr lang="en-US"/>
        </a:p>
      </dgm:t>
    </dgm:pt>
    <dgm:pt modelId="{3EDBB788-E616-46DC-AA9A-AC182533AD48}" type="sibTrans" cxnId="{4161991E-4A95-4B2A-AD3F-3F41C24DD366}">
      <dgm:prSet/>
      <dgm:spPr/>
      <dgm:t>
        <a:bodyPr/>
        <a:lstStyle/>
        <a:p>
          <a:endParaRPr lang="en-US"/>
        </a:p>
      </dgm:t>
    </dgm:pt>
    <dgm:pt modelId="{C5FDA31C-2B9A-4950-8D9E-C23079F1E24F}">
      <dgm:prSet/>
      <dgm:spPr/>
      <dgm:t>
        <a:bodyPr/>
        <a:lstStyle/>
        <a:p>
          <a:pPr algn="just">
            <a:buFont typeface="Wingdings" pitchFamily="2" charset="2"/>
            <a:buChar char="Ø"/>
          </a:pPr>
          <a:r>
            <a:rPr lang="en-US" b="1" i="0">
              <a:latin typeface="Times New Roman" panose="02020603050405020304" pitchFamily="18" charset="0"/>
              <a:cs typeface="Times New Roman" panose="02020603050405020304" pitchFamily="18" charset="0"/>
            </a:rPr>
            <a:t>Robust to Overfitting: </a:t>
          </a:r>
          <a:r>
            <a:rPr lang="en-US" b="0" i="0" err="1">
              <a:latin typeface="Times New Roman" panose="02020603050405020304" pitchFamily="18" charset="0"/>
              <a:cs typeface="Times New Roman" panose="02020603050405020304" pitchFamily="18" charset="0"/>
            </a:rPr>
            <a:t>CatBoost</a:t>
          </a:r>
          <a:r>
            <a:rPr lang="en-US" b="0" i="0">
              <a:latin typeface="Times New Roman" panose="02020603050405020304" pitchFamily="18" charset="0"/>
              <a:cs typeface="Times New Roman" panose="02020603050405020304" pitchFamily="18" charset="0"/>
            </a:rPr>
            <a:t> includes built-in handling of overfitting, which is crucial in a scenario where the model is expected to generalize well from training data to unseen network traffic. It achieves this through systematic ordered boosting, a variation of gradient boosting which is less susceptible to the overfitting problem</a:t>
          </a:r>
        </a:p>
      </dgm:t>
    </dgm:pt>
    <dgm:pt modelId="{28FD629E-D90E-4C0A-88F4-1BF95207E43D}" type="parTrans" cxnId="{0CB081C8-5D72-4D0B-8FDA-BC795CC1F373}">
      <dgm:prSet/>
      <dgm:spPr/>
      <dgm:t>
        <a:bodyPr/>
        <a:lstStyle/>
        <a:p>
          <a:endParaRPr lang="en-US"/>
        </a:p>
      </dgm:t>
    </dgm:pt>
    <dgm:pt modelId="{3BA05E96-BB05-4C91-9EEA-DFBCF173F534}" type="sibTrans" cxnId="{0CB081C8-5D72-4D0B-8FDA-BC795CC1F373}">
      <dgm:prSet/>
      <dgm:spPr/>
      <dgm:t>
        <a:bodyPr/>
        <a:lstStyle/>
        <a:p>
          <a:endParaRPr lang="en-US"/>
        </a:p>
      </dgm:t>
    </dgm:pt>
    <dgm:pt modelId="{7FC6B6C4-B55E-46AA-B7F9-9364E6E13BC3}">
      <dgm:prSet/>
      <dgm:spPr/>
      <dgm:t>
        <a:bodyPr/>
        <a:lstStyle/>
        <a:p>
          <a:pPr algn="just">
            <a:buFont typeface="Wingdings" pitchFamily="2" charset="2"/>
            <a:buChar char="Ø"/>
          </a:pPr>
          <a:r>
            <a:rPr lang="en-US" b="1" i="0">
              <a:latin typeface="Times New Roman" panose="02020603050405020304" pitchFamily="18" charset="0"/>
              <a:cs typeface="Times New Roman" panose="02020603050405020304" pitchFamily="18" charset="0"/>
            </a:rPr>
            <a:t>Scalable and Flexible: </a:t>
          </a:r>
          <a:r>
            <a:rPr lang="en-US" b="0" i="0" err="1">
              <a:latin typeface="Times New Roman" panose="02020603050405020304" pitchFamily="18" charset="0"/>
              <a:cs typeface="Times New Roman" panose="02020603050405020304" pitchFamily="18" charset="0"/>
            </a:rPr>
            <a:t>CatBoost</a:t>
          </a:r>
          <a:r>
            <a:rPr lang="en-US" b="0" i="0">
              <a:latin typeface="Times New Roman" panose="02020603050405020304" pitchFamily="18" charset="0"/>
              <a:cs typeface="Times New Roman" panose="02020603050405020304" pitchFamily="18" charset="0"/>
            </a:rPr>
            <a:t> can scale to handle large datasets and complex feature interactions. It also provides the flexibility to tune a wide range of hyperparameters to optimize performance, such as learning rate, depth of trees, and l2 regularization.</a:t>
          </a:r>
        </a:p>
      </dgm:t>
    </dgm:pt>
    <dgm:pt modelId="{AF0C6061-AC6E-45F8-AA95-A589EE4D6A15}" type="parTrans" cxnId="{0A98232D-0429-4BF7-905D-B1FE06A7118B}">
      <dgm:prSet/>
      <dgm:spPr/>
      <dgm:t>
        <a:bodyPr/>
        <a:lstStyle/>
        <a:p>
          <a:endParaRPr lang="en-US"/>
        </a:p>
      </dgm:t>
    </dgm:pt>
    <dgm:pt modelId="{7ED7711C-E312-4682-8B96-849EC769C33D}" type="sibTrans" cxnId="{0A98232D-0429-4BF7-905D-B1FE06A7118B}">
      <dgm:prSet/>
      <dgm:spPr/>
      <dgm:t>
        <a:bodyPr/>
        <a:lstStyle/>
        <a:p>
          <a:endParaRPr lang="en-US"/>
        </a:p>
      </dgm:t>
    </dgm:pt>
    <dgm:pt modelId="{8DC731C6-3E7C-F14F-B3FB-4AC002904F4B}" type="pres">
      <dgm:prSet presAssocID="{A50DB834-239B-4942-B2C8-22712E23B4C9}" presName="linear" presStyleCnt="0">
        <dgm:presLayoutVars>
          <dgm:animLvl val="lvl"/>
          <dgm:resizeHandles val="exact"/>
        </dgm:presLayoutVars>
      </dgm:prSet>
      <dgm:spPr/>
    </dgm:pt>
    <dgm:pt modelId="{05FD2A20-98CF-FB46-AF74-A8B9B07B74C6}" type="pres">
      <dgm:prSet presAssocID="{DAD53D33-4BD9-4B19-BCB6-BBBB83326CDE}" presName="parentText" presStyleLbl="node1" presStyleIdx="0" presStyleCnt="3" custLinFactNeighborX="-1464" custLinFactNeighborY="-8356">
        <dgm:presLayoutVars>
          <dgm:chMax val="0"/>
          <dgm:bulletEnabled val="1"/>
        </dgm:presLayoutVars>
      </dgm:prSet>
      <dgm:spPr/>
    </dgm:pt>
    <dgm:pt modelId="{04220BD7-36DA-0F47-B16B-1AF0BB6414FF}" type="pres">
      <dgm:prSet presAssocID="{3EDBB788-E616-46DC-AA9A-AC182533AD48}" presName="spacer" presStyleCnt="0"/>
      <dgm:spPr/>
    </dgm:pt>
    <dgm:pt modelId="{4F2E2AAA-BEBA-9346-9A23-F46AB0FF384B}" type="pres">
      <dgm:prSet presAssocID="{C5FDA31C-2B9A-4950-8D9E-C23079F1E24F}" presName="parentText" presStyleLbl="node1" presStyleIdx="1" presStyleCnt="3">
        <dgm:presLayoutVars>
          <dgm:chMax val="0"/>
          <dgm:bulletEnabled val="1"/>
        </dgm:presLayoutVars>
      </dgm:prSet>
      <dgm:spPr/>
    </dgm:pt>
    <dgm:pt modelId="{0C54650D-4795-034F-A003-F7274ECC080C}" type="pres">
      <dgm:prSet presAssocID="{3BA05E96-BB05-4C91-9EEA-DFBCF173F534}" presName="spacer" presStyleCnt="0"/>
      <dgm:spPr/>
    </dgm:pt>
    <dgm:pt modelId="{92FE19A9-D673-FE4B-B7A5-CD7327901AED}" type="pres">
      <dgm:prSet presAssocID="{7FC6B6C4-B55E-46AA-B7F9-9364E6E13BC3}" presName="parentText" presStyleLbl="node1" presStyleIdx="2" presStyleCnt="3">
        <dgm:presLayoutVars>
          <dgm:chMax val="0"/>
          <dgm:bulletEnabled val="1"/>
        </dgm:presLayoutVars>
      </dgm:prSet>
      <dgm:spPr/>
    </dgm:pt>
  </dgm:ptLst>
  <dgm:cxnLst>
    <dgm:cxn modelId="{4161991E-4A95-4B2A-AD3F-3F41C24DD366}" srcId="{A50DB834-239B-4942-B2C8-22712E23B4C9}" destId="{DAD53D33-4BD9-4B19-BCB6-BBBB83326CDE}" srcOrd="0" destOrd="0" parTransId="{FA60BD25-1E96-41C7-917D-7D8F8F02C231}" sibTransId="{3EDBB788-E616-46DC-AA9A-AC182533AD48}"/>
    <dgm:cxn modelId="{0A98232D-0429-4BF7-905D-B1FE06A7118B}" srcId="{A50DB834-239B-4942-B2C8-22712E23B4C9}" destId="{7FC6B6C4-B55E-46AA-B7F9-9364E6E13BC3}" srcOrd="2" destOrd="0" parTransId="{AF0C6061-AC6E-45F8-AA95-A589EE4D6A15}" sibTransId="{7ED7711C-E312-4682-8B96-849EC769C33D}"/>
    <dgm:cxn modelId="{A8A4A96F-6DD5-DF47-A9D7-56C98D4789EE}" type="presOf" srcId="{7FC6B6C4-B55E-46AA-B7F9-9364E6E13BC3}" destId="{92FE19A9-D673-FE4B-B7A5-CD7327901AED}" srcOrd="0" destOrd="0" presId="urn:microsoft.com/office/officeart/2005/8/layout/vList2"/>
    <dgm:cxn modelId="{07D7FB6F-778A-3C41-A8F8-6116373503E1}" type="presOf" srcId="{DAD53D33-4BD9-4B19-BCB6-BBBB83326CDE}" destId="{05FD2A20-98CF-FB46-AF74-A8B9B07B74C6}" srcOrd="0" destOrd="0" presId="urn:microsoft.com/office/officeart/2005/8/layout/vList2"/>
    <dgm:cxn modelId="{97C1B984-D6E7-1C4E-9B04-554CCE4625EC}" type="presOf" srcId="{A50DB834-239B-4942-B2C8-22712E23B4C9}" destId="{8DC731C6-3E7C-F14F-B3FB-4AC002904F4B}" srcOrd="0" destOrd="0" presId="urn:microsoft.com/office/officeart/2005/8/layout/vList2"/>
    <dgm:cxn modelId="{0CB081C8-5D72-4D0B-8FDA-BC795CC1F373}" srcId="{A50DB834-239B-4942-B2C8-22712E23B4C9}" destId="{C5FDA31C-2B9A-4950-8D9E-C23079F1E24F}" srcOrd="1" destOrd="0" parTransId="{28FD629E-D90E-4C0A-88F4-1BF95207E43D}" sibTransId="{3BA05E96-BB05-4C91-9EEA-DFBCF173F534}"/>
    <dgm:cxn modelId="{4FB6F0C8-F7C9-3B46-9DFD-62B317869560}" type="presOf" srcId="{C5FDA31C-2B9A-4950-8D9E-C23079F1E24F}" destId="{4F2E2AAA-BEBA-9346-9A23-F46AB0FF384B}" srcOrd="0" destOrd="0" presId="urn:microsoft.com/office/officeart/2005/8/layout/vList2"/>
    <dgm:cxn modelId="{4DCD4B61-5E4A-334A-8139-7477573C5966}" type="presParOf" srcId="{8DC731C6-3E7C-F14F-B3FB-4AC002904F4B}" destId="{05FD2A20-98CF-FB46-AF74-A8B9B07B74C6}" srcOrd="0" destOrd="0" presId="urn:microsoft.com/office/officeart/2005/8/layout/vList2"/>
    <dgm:cxn modelId="{9A20C321-327F-2241-BD8D-630CAF2063D9}" type="presParOf" srcId="{8DC731C6-3E7C-F14F-B3FB-4AC002904F4B}" destId="{04220BD7-36DA-0F47-B16B-1AF0BB6414FF}" srcOrd="1" destOrd="0" presId="urn:microsoft.com/office/officeart/2005/8/layout/vList2"/>
    <dgm:cxn modelId="{5DC66CBE-4C0E-2A4C-952F-0650F743E9C3}" type="presParOf" srcId="{8DC731C6-3E7C-F14F-B3FB-4AC002904F4B}" destId="{4F2E2AAA-BEBA-9346-9A23-F46AB0FF384B}" srcOrd="2" destOrd="0" presId="urn:microsoft.com/office/officeart/2005/8/layout/vList2"/>
    <dgm:cxn modelId="{B050AF87-7F40-6C4A-BF2B-8BAB765956B0}" type="presParOf" srcId="{8DC731C6-3E7C-F14F-B3FB-4AC002904F4B}" destId="{0C54650D-4795-034F-A003-F7274ECC080C}" srcOrd="3" destOrd="0" presId="urn:microsoft.com/office/officeart/2005/8/layout/vList2"/>
    <dgm:cxn modelId="{48CE3CEE-BE02-6E47-A97B-4393DD8FD081}" type="presParOf" srcId="{8DC731C6-3E7C-F14F-B3FB-4AC002904F4B}" destId="{92FE19A9-D673-FE4B-B7A5-CD7327901AE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D2A20-98CF-FB46-AF74-A8B9B07B74C6}">
      <dsp:nvSpPr>
        <dsp:cNvPr id="0" name=""/>
        <dsp:cNvSpPr/>
      </dsp:nvSpPr>
      <dsp:spPr>
        <a:xfrm>
          <a:off x="0" y="393662"/>
          <a:ext cx="4459287" cy="1034280"/>
        </a:xfrm>
        <a:prstGeom prst="round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1" i="0" kern="1200">
              <a:solidFill>
                <a:schemeClr val="tx1"/>
              </a:solidFill>
              <a:latin typeface="Times New Roman" panose="02020603050405020304" pitchFamily="18" charset="0"/>
              <a:cs typeface="Times New Roman" panose="02020603050405020304" pitchFamily="18" charset="0"/>
            </a:rPr>
            <a:t>Complex Pattern Recognition: </a:t>
          </a:r>
          <a:r>
            <a:rPr lang="en-US" sz="1300" b="0" i="0" kern="1200">
              <a:latin typeface="Times New Roman" panose="02020603050405020304" pitchFamily="18" charset="0"/>
              <a:cs typeface="Times New Roman" panose="02020603050405020304" pitchFamily="18" charset="0"/>
            </a:rPr>
            <a:t>MLPs are powerful in recognizing complex and non-linear relationships in data. This capability is essential in intrusion detection, where distinguishing between normal behavior and anomalies can depend on subtle patterns in network traffic</a:t>
          </a:r>
        </a:p>
      </dsp:txBody>
      <dsp:txXfrm>
        <a:off x="50489" y="444151"/>
        <a:ext cx="4358309" cy="933302"/>
      </dsp:txXfrm>
    </dsp:sp>
    <dsp:sp modelId="{4F2E2AAA-BEBA-9346-9A23-F46AB0FF384B}">
      <dsp:nvSpPr>
        <dsp:cNvPr id="0" name=""/>
        <dsp:cNvSpPr/>
      </dsp:nvSpPr>
      <dsp:spPr>
        <a:xfrm>
          <a:off x="0" y="1465383"/>
          <a:ext cx="4459287" cy="1034280"/>
        </a:xfrm>
        <a:prstGeom prst="round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1" i="0" kern="1200">
              <a:solidFill>
                <a:schemeClr val="tx1"/>
              </a:solidFill>
              <a:latin typeface="Times New Roman" panose="02020603050405020304" pitchFamily="18" charset="0"/>
              <a:cs typeface="Times New Roman" panose="02020603050405020304" pitchFamily="18" charset="0"/>
            </a:rPr>
            <a:t>Scalability: </a:t>
          </a:r>
          <a:r>
            <a:rPr lang="en-US" sz="1300" b="0" i="0" kern="1200">
              <a:latin typeface="Times New Roman" panose="02020603050405020304" pitchFamily="18" charset="0"/>
              <a:cs typeface="Times New Roman" panose="02020603050405020304" pitchFamily="18" charset="0"/>
            </a:rPr>
            <a:t>MLPs can be scaled up with more data or made deeper with more layers to improve their accuracy and handle large volumes of network traffic, which is typical in modern network environments.</a:t>
          </a:r>
        </a:p>
      </dsp:txBody>
      <dsp:txXfrm>
        <a:off x="50489" y="1515872"/>
        <a:ext cx="4358309" cy="933302"/>
      </dsp:txXfrm>
    </dsp:sp>
    <dsp:sp modelId="{92FE19A9-D673-FE4B-B7A5-CD7327901AED}">
      <dsp:nvSpPr>
        <dsp:cNvPr id="0" name=""/>
        <dsp:cNvSpPr/>
      </dsp:nvSpPr>
      <dsp:spPr>
        <a:xfrm>
          <a:off x="0" y="2537103"/>
          <a:ext cx="4459287" cy="1034280"/>
        </a:xfrm>
        <a:prstGeom prst="round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latin typeface="Times New Roman" panose="02020603050405020304" pitchFamily="18" charset="0"/>
              <a:cs typeface="Times New Roman" panose="02020603050405020304" pitchFamily="18" charset="0"/>
            </a:rPr>
            <a:t>Effective Handling of High-Dimensional Data: Network traffic data often comes in high dimensions, with many features derived from packet captures. MLPs can process these high-dimensional datasets effectively, making them suitable for environments with diverse data types and formats.</a:t>
          </a:r>
        </a:p>
      </dsp:txBody>
      <dsp:txXfrm>
        <a:off x="50489" y="2587592"/>
        <a:ext cx="4358309" cy="933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D2A20-98CF-FB46-AF74-A8B9B07B74C6}">
      <dsp:nvSpPr>
        <dsp:cNvPr id="0" name=""/>
        <dsp:cNvSpPr/>
      </dsp:nvSpPr>
      <dsp:spPr>
        <a:xfrm>
          <a:off x="0" y="380936"/>
          <a:ext cx="4731100" cy="1318590"/>
        </a:xfrm>
        <a:prstGeom prst="round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Font typeface="Wingdings" pitchFamily="2" charset="2"/>
            <a:buNone/>
          </a:pPr>
          <a:r>
            <a:rPr lang="en-US" sz="1400" b="1" i="0" kern="1200">
              <a:solidFill>
                <a:schemeClr val="tx1"/>
              </a:solidFill>
              <a:latin typeface="Times New Roman" panose="02020603050405020304" pitchFamily="18" charset="0"/>
              <a:cs typeface="Times New Roman" panose="02020603050405020304" pitchFamily="18" charset="0"/>
            </a:rPr>
            <a:t>High Performance: </a:t>
          </a:r>
          <a:r>
            <a:rPr lang="en-US" sz="1400" b="0" i="0" kern="1200" err="1">
              <a:latin typeface="Times New Roman" panose="02020603050405020304" pitchFamily="18" charset="0"/>
              <a:cs typeface="Times New Roman" panose="02020603050405020304" pitchFamily="18" charset="0"/>
            </a:rPr>
            <a:t>CatBoost</a:t>
          </a:r>
          <a:r>
            <a:rPr lang="en-US" sz="1400" b="0" i="0" kern="1200">
              <a:latin typeface="Times New Roman" panose="02020603050405020304" pitchFamily="18" charset="0"/>
              <a:cs typeface="Times New Roman" panose="02020603050405020304" pitchFamily="18" charset="0"/>
            </a:rPr>
            <a:t> is known for its speed and performance. It is capable of training on large datasets relatively quickly, which is beneficial for handling large volumes of network traffic data in intrusion detection systems.</a:t>
          </a:r>
        </a:p>
      </dsp:txBody>
      <dsp:txXfrm>
        <a:off x="64368" y="445304"/>
        <a:ext cx="4602364" cy="1189854"/>
      </dsp:txXfrm>
    </dsp:sp>
    <dsp:sp modelId="{4F2E2AAA-BEBA-9346-9A23-F46AB0FF384B}">
      <dsp:nvSpPr>
        <dsp:cNvPr id="0" name=""/>
        <dsp:cNvSpPr/>
      </dsp:nvSpPr>
      <dsp:spPr>
        <a:xfrm>
          <a:off x="0" y="1743216"/>
          <a:ext cx="4731100" cy="1318590"/>
        </a:xfrm>
        <a:prstGeom prst="round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Font typeface="Wingdings" pitchFamily="2" charset="2"/>
            <a:buNone/>
          </a:pPr>
          <a:r>
            <a:rPr lang="en-US" sz="1400" b="1" i="0" kern="1200">
              <a:latin typeface="Times New Roman" panose="02020603050405020304" pitchFamily="18" charset="0"/>
              <a:cs typeface="Times New Roman" panose="02020603050405020304" pitchFamily="18" charset="0"/>
            </a:rPr>
            <a:t>Robust to Overfitting: </a:t>
          </a:r>
          <a:r>
            <a:rPr lang="en-US" sz="1400" b="0" i="0" kern="1200" err="1">
              <a:latin typeface="Times New Roman" panose="02020603050405020304" pitchFamily="18" charset="0"/>
              <a:cs typeface="Times New Roman" panose="02020603050405020304" pitchFamily="18" charset="0"/>
            </a:rPr>
            <a:t>CatBoost</a:t>
          </a:r>
          <a:r>
            <a:rPr lang="en-US" sz="1400" b="0" i="0" kern="1200">
              <a:latin typeface="Times New Roman" panose="02020603050405020304" pitchFamily="18" charset="0"/>
              <a:cs typeface="Times New Roman" panose="02020603050405020304" pitchFamily="18" charset="0"/>
            </a:rPr>
            <a:t> includes built-in handling of overfitting, which is crucial in a scenario where the model is expected to generalize well from training data to unseen network traffic. It achieves this through systematic ordered boosting, a variation of gradient boosting which is less susceptible to the overfitting problem</a:t>
          </a:r>
        </a:p>
      </dsp:txBody>
      <dsp:txXfrm>
        <a:off x="64368" y="1807584"/>
        <a:ext cx="4602364" cy="1189854"/>
      </dsp:txXfrm>
    </dsp:sp>
    <dsp:sp modelId="{92FE19A9-D673-FE4B-B7A5-CD7327901AED}">
      <dsp:nvSpPr>
        <dsp:cNvPr id="0" name=""/>
        <dsp:cNvSpPr/>
      </dsp:nvSpPr>
      <dsp:spPr>
        <a:xfrm>
          <a:off x="0" y="3102126"/>
          <a:ext cx="4731100" cy="1318590"/>
        </a:xfrm>
        <a:prstGeom prst="round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Font typeface="Wingdings" pitchFamily="2" charset="2"/>
            <a:buNone/>
          </a:pPr>
          <a:r>
            <a:rPr lang="en-US" sz="1400" b="1" i="0" kern="1200">
              <a:latin typeface="Times New Roman" panose="02020603050405020304" pitchFamily="18" charset="0"/>
              <a:cs typeface="Times New Roman" panose="02020603050405020304" pitchFamily="18" charset="0"/>
            </a:rPr>
            <a:t>Scalable and Flexible: </a:t>
          </a:r>
          <a:r>
            <a:rPr lang="en-US" sz="1400" b="0" i="0" kern="1200" err="1">
              <a:latin typeface="Times New Roman" panose="02020603050405020304" pitchFamily="18" charset="0"/>
              <a:cs typeface="Times New Roman" panose="02020603050405020304" pitchFamily="18" charset="0"/>
            </a:rPr>
            <a:t>CatBoost</a:t>
          </a:r>
          <a:r>
            <a:rPr lang="en-US" sz="1400" b="0" i="0" kern="1200">
              <a:latin typeface="Times New Roman" panose="02020603050405020304" pitchFamily="18" charset="0"/>
              <a:cs typeface="Times New Roman" panose="02020603050405020304" pitchFamily="18" charset="0"/>
            </a:rPr>
            <a:t> can scale to handle large datasets and complex feature interactions. It also provides the flexibility to tune a wide range of hyperparameters to optimize performance, such as learning rate, depth of trees, and l2 regularization.</a:t>
          </a:r>
        </a:p>
      </dsp:txBody>
      <dsp:txXfrm>
        <a:off x="64368" y="3166494"/>
        <a:ext cx="4602364" cy="11898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5/13/2024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5/13/2024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5/13/2024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descr="Cloudy oil paint art">
            <a:extLst>
              <a:ext uri="{FF2B5EF4-FFF2-40B4-BE49-F238E27FC236}">
                <a16:creationId xmlns:a16="http://schemas.microsoft.com/office/drawing/2014/main" id="{49E46930-D694-55F9-91DF-9F2721222465}"/>
              </a:ext>
            </a:extLst>
          </p:cNvPr>
          <p:cNvPicPr>
            <a:picLocks noChangeAspect="1"/>
          </p:cNvPicPr>
          <p:nvPr/>
        </p:nvPicPr>
        <p:blipFill rotWithShape="1">
          <a:blip r:embed="rId2">
            <a:alphaModFix amt="30000"/>
          </a:blip>
          <a:srcRect t="15246" r="-1" b="462"/>
          <a:stretch/>
        </p:blipFill>
        <p:spPr>
          <a:xfrm>
            <a:off x="9465" y="10"/>
            <a:ext cx="12188932" cy="6857990"/>
          </a:xfrm>
          <a:prstGeom prst="rect">
            <a:avLst/>
          </a:prstGeom>
        </p:spPr>
      </p:pic>
      <p:sp>
        <p:nvSpPr>
          <p:cNvPr id="2" name="Title 1">
            <a:extLst>
              <a:ext uri="{FF2B5EF4-FFF2-40B4-BE49-F238E27FC236}">
                <a16:creationId xmlns:a16="http://schemas.microsoft.com/office/drawing/2014/main" id="{F547E534-1579-4E3F-764A-3B4017A93C9E}"/>
              </a:ext>
            </a:extLst>
          </p:cNvPr>
          <p:cNvSpPr>
            <a:spLocks noGrp="1"/>
          </p:cNvSpPr>
          <p:nvPr>
            <p:ph type="ctrTitle"/>
          </p:nvPr>
        </p:nvSpPr>
        <p:spPr>
          <a:xfrm>
            <a:off x="1888328" y="4014288"/>
            <a:ext cx="8631738" cy="1718632"/>
          </a:xfrm>
        </p:spPr>
        <p:txBody>
          <a:bodyPr anchor="t">
            <a:normAutofit fontScale="90000"/>
          </a:bodyPr>
          <a:lstStyle/>
          <a:p>
            <a:pPr algn="ctr">
              <a:spcBef>
                <a:spcPts val="0"/>
              </a:spcBef>
            </a:pPr>
            <a:r>
              <a:rPr lang="en-US" sz="2000" b="1">
                <a:latin typeface="Times New Roman" panose="02020603050405020304" pitchFamily="18" charset="0"/>
                <a:cs typeface="Times New Roman" panose="02020603050405020304" pitchFamily="18" charset="0"/>
              </a:rPr>
              <a:t>Group 06</a:t>
            </a:r>
            <a:br>
              <a:rPr lang="en-US" sz="2000" b="1">
                <a:latin typeface="Times New Roman" panose="02020603050405020304" pitchFamily="18" charset="0"/>
                <a:cs typeface="Times New Roman" panose="02020603050405020304" pitchFamily="18" charset="0"/>
              </a:rPr>
            </a:br>
            <a:r>
              <a:rPr lang="en-US" sz="2000" b="1">
                <a:latin typeface="Times New Roman" panose="02020603050405020304" pitchFamily="18" charset="0"/>
                <a:cs typeface="Times New Roman" panose="02020603050405020304" pitchFamily="18" charset="0"/>
              </a:rPr>
              <a:t>Shubham Pravin Patil, </a:t>
            </a:r>
            <a:r>
              <a:rPr lang="en-US" sz="2000" b="1" err="1">
                <a:latin typeface="Times New Roman" panose="02020603050405020304" pitchFamily="18" charset="0"/>
                <a:cs typeface="Times New Roman" panose="02020603050405020304" pitchFamily="18" charset="0"/>
              </a:rPr>
              <a:t>Shamala</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Chandrappa</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Shabari</a:t>
            </a:r>
            <a:r>
              <a:rPr lang="en-US" sz="2000" b="1">
                <a:latin typeface="Times New Roman" panose="02020603050405020304" pitchFamily="18" charset="0"/>
                <a:cs typeface="Times New Roman" panose="02020603050405020304" pitchFamily="18" charset="0"/>
              </a:rPr>
              <a:t> Vignesh, </a:t>
            </a:r>
            <a:br>
              <a:rPr lang="en-US" sz="2000" b="1">
                <a:latin typeface="Times New Roman" panose="02020603050405020304" pitchFamily="18" charset="0"/>
                <a:cs typeface="Times New Roman" panose="02020603050405020304" pitchFamily="18" charset="0"/>
              </a:rPr>
            </a:br>
            <a:r>
              <a:rPr lang="en-US" sz="2000" b="1">
                <a:latin typeface="Times New Roman" panose="02020603050405020304" pitchFamily="18" charset="0"/>
                <a:cs typeface="Times New Roman" panose="02020603050405020304" pitchFamily="18" charset="0"/>
              </a:rPr>
              <a:t>Shreya </a:t>
            </a:r>
            <a:r>
              <a:rPr lang="en-US" sz="2000" b="1" err="1">
                <a:latin typeface="Times New Roman" panose="02020603050405020304" pitchFamily="18" charset="0"/>
                <a:cs typeface="Times New Roman" panose="02020603050405020304" pitchFamily="18" charset="0"/>
              </a:rPr>
              <a:t>Chilumukuru</a:t>
            </a:r>
            <a:r>
              <a:rPr lang="en-US" sz="2000" b="1">
                <a:latin typeface="Times New Roman" panose="02020603050405020304" pitchFamily="18" charset="0"/>
                <a:cs typeface="Times New Roman" panose="02020603050405020304" pitchFamily="18" charset="0"/>
              </a:rPr>
              <a:t>, Sowmya </a:t>
            </a:r>
            <a:r>
              <a:rPr lang="en-US" sz="2000" b="1" err="1">
                <a:latin typeface="Times New Roman" panose="02020603050405020304" pitchFamily="18" charset="0"/>
                <a:cs typeface="Times New Roman" panose="02020603050405020304" pitchFamily="18" charset="0"/>
              </a:rPr>
              <a:t>Neela</a:t>
            </a:r>
            <a:br>
              <a:rPr lang="en-US" sz="2000" b="1">
                <a:latin typeface="Times New Roman" panose="02020603050405020304" pitchFamily="18" charset="0"/>
                <a:cs typeface="Times New Roman" panose="02020603050405020304" pitchFamily="18" charset="0"/>
              </a:rPr>
            </a:br>
            <a:r>
              <a:rPr lang="en-US" sz="2000" b="1">
                <a:latin typeface="Times New Roman" panose="02020603050405020304" pitchFamily="18" charset="0"/>
                <a:cs typeface="Times New Roman" panose="02020603050405020304" pitchFamily="18" charset="0"/>
              </a:rPr>
              <a:t>Department of Applied Data Science </a:t>
            </a:r>
            <a:br>
              <a:rPr lang="en-US" sz="2000" b="1">
                <a:latin typeface="Times New Roman" panose="02020603050405020304" pitchFamily="18" charset="0"/>
                <a:cs typeface="Times New Roman" panose="02020603050405020304" pitchFamily="18" charset="0"/>
              </a:rPr>
            </a:br>
            <a:r>
              <a:rPr lang="en-US" sz="2000" b="1">
                <a:latin typeface="Times New Roman" panose="02020603050405020304" pitchFamily="18" charset="0"/>
                <a:cs typeface="Times New Roman" panose="02020603050405020304" pitchFamily="18" charset="0"/>
              </a:rPr>
              <a:t>San Jose State University </a:t>
            </a:r>
            <a:br>
              <a:rPr lang="en-US" sz="2000" b="1">
                <a:latin typeface="Times New Roman" panose="02020603050405020304" pitchFamily="18" charset="0"/>
                <a:cs typeface="Times New Roman" panose="02020603050405020304" pitchFamily="18" charset="0"/>
              </a:rPr>
            </a:br>
            <a:br>
              <a:rPr lang="en-US" sz="2000" b="1">
                <a:latin typeface="Times New Roman" panose="02020603050405020304" pitchFamily="18" charset="0"/>
                <a:cs typeface="Times New Roman" panose="02020603050405020304" pitchFamily="18" charset="0"/>
              </a:rPr>
            </a:br>
            <a:br>
              <a:rPr lang="en-US" sz="2000" b="1" cap="all">
                <a:latin typeface="Cambria" panose="02040503050406030204" pitchFamily="18" charset="0"/>
                <a:cs typeface="Times New Roman" panose="02020603050405020304" pitchFamily="18" charset="0"/>
              </a:rPr>
            </a:br>
            <a:br>
              <a:rPr lang="en-US" sz="2000" b="1" cap="all">
                <a:latin typeface="Cambria" panose="02040503050406030204" pitchFamily="18" charset="0"/>
                <a:cs typeface="Times New Roman" panose="02020603050405020304" pitchFamily="18" charset="0"/>
              </a:rPr>
            </a:br>
            <a:endParaRPr lang="en-US" sz="2000" b="1">
              <a:latin typeface="Cambria" panose="020405030504060302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CD019EB-4A22-6805-224C-33B8ADB5AB9F}"/>
              </a:ext>
            </a:extLst>
          </p:cNvPr>
          <p:cNvSpPr>
            <a:spLocks noGrp="1"/>
          </p:cNvSpPr>
          <p:nvPr>
            <p:ph type="subTitle" idx="1"/>
          </p:nvPr>
        </p:nvSpPr>
        <p:spPr>
          <a:xfrm>
            <a:off x="217769" y="1047486"/>
            <a:ext cx="11772324" cy="2549591"/>
          </a:xfrm>
        </p:spPr>
        <p:txBody>
          <a:bodyPr anchor="b">
            <a:noAutofit/>
          </a:bodyPr>
          <a:lstStyle/>
          <a:p>
            <a:pPr algn="ctr"/>
            <a:r>
              <a:rPr lang="en-US" sz="4000" b="1">
                <a:solidFill>
                  <a:schemeClr val="tx1"/>
                </a:solidFill>
                <a:effectLst/>
                <a:latin typeface="Algerian" pitchFamily="82" charset="77"/>
                <a:cs typeface="Times New Roman" panose="02020603050405020304" pitchFamily="18" charset="0"/>
              </a:rPr>
              <a:t>SecureDNP3: A MACHINE LEARNING APPROACH TO IDENTIFY DNP3 PROTOCOL ANOMALIES AND THREATS</a:t>
            </a:r>
            <a:endParaRPr lang="en-US" sz="4000">
              <a:solidFill>
                <a:schemeClr val="tx1"/>
              </a:solidFill>
              <a:latin typeface="Algerian" pitchFamily="82" charset="77"/>
            </a:endParaRPr>
          </a:p>
        </p:txBody>
      </p:sp>
    </p:spTree>
    <p:extLst>
      <p:ext uri="{BB962C8B-B14F-4D97-AF65-F5344CB8AC3E}">
        <p14:creationId xmlns:p14="http://schemas.microsoft.com/office/powerpoint/2010/main" val="350592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p:nvSpPr>
          <p:cNvPr id="82" name="Rectangle 8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84"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p:nvSpPr>
          <p:cNvPr id="2" name="Title 1">
            <a:extLst>
              <a:ext uri="{FF2B5EF4-FFF2-40B4-BE49-F238E27FC236}">
                <a16:creationId xmlns:a16="http://schemas.microsoft.com/office/drawing/2014/main" id="{946FA58C-6585-6F87-9A9A-36466BA18D12}"/>
              </a:ext>
            </a:extLst>
          </p:cNvPr>
          <p:cNvSpPr>
            <a:spLocks noGrp="1"/>
          </p:cNvSpPr>
          <p:nvPr>
            <p:ph type="title"/>
          </p:nvPr>
        </p:nvSpPr>
        <p:spPr>
          <a:xfrm>
            <a:off x="812798" y="1403273"/>
            <a:ext cx="3122791" cy="1478570"/>
          </a:xfrm>
        </p:spPr>
        <p:txBody>
          <a:bodyPr>
            <a:normAutofit/>
          </a:bodyPr>
          <a:lstStyle/>
          <a:p>
            <a:r>
              <a:rPr lang="en-US" sz="2500" b="1">
                <a:solidFill>
                  <a:schemeClr val="bg1"/>
                </a:solidFill>
                <a:latin typeface="Times New Roman" panose="02020603050405020304" pitchFamily="18" charset="0"/>
                <a:cs typeface="Times New Roman" panose="02020603050405020304" pitchFamily="18" charset="0"/>
              </a:rPr>
              <a:t>SMOTE for Handling Imbalance Data</a:t>
            </a:r>
            <a:endParaRPr lang="en-US" sz="2500" b="1">
              <a:solidFill>
                <a:schemeClr val="bg1"/>
              </a:solidFill>
              <a:latin typeface="Times New Roman"/>
              <a:cs typeface="Times New Roman"/>
            </a:endParaRPr>
          </a:p>
        </p:txBody>
      </p:sp>
      <p:sp>
        <p:nvSpPr>
          <p:cNvPr id="75" name="Content Placeholder 74">
            <a:extLst>
              <a:ext uri="{FF2B5EF4-FFF2-40B4-BE49-F238E27FC236}">
                <a16:creationId xmlns:a16="http://schemas.microsoft.com/office/drawing/2014/main" id="{843F6EC0-6BC2-8D76-0986-416CA3E1D611}"/>
              </a:ext>
            </a:extLst>
          </p:cNvPr>
          <p:cNvSpPr>
            <a:spLocks noGrp="1"/>
          </p:cNvSpPr>
          <p:nvPr>
            <p:ph idx="1"/>
          </p:nvPr>
        </p:nvSpPr>
        <p:spPr>
          <a:xfrm>
            <a:off x="708025" y="2977093"/>
            <a:ext cx="3211001" cy="1781176"/>
          </a:xfrm>
        </p:spPr>
        <p:txBody>
          <a:bodyPr>
            <a:noAutofit/>
          </a:bodyPr>
          <a:lstStyle/>
          <a:p>
            <a:pPr marL="0" indent="0" algn="just">
              <a:buNone/>
            </a:pPr>
            <a:r>
              <a:rPr lang="en-US" sz="1600">
                <a:solidFill>
                  <a:schemeClr val="bg1"/>
                </a:solidFill>
                <a:latin typeface="Times New Roman"/>
                <a:cs typeface="Times New Roman"/>
              </a:rPr>
              <a:t>Synthetic Minority Oversampling Technique (SMOTE), are explored to rebalance the dataset. SMOTE generates synthetic samples by interpolating between minority class instances and their neighbors.</a:t>
            </a:r>
            <a:endParaRPr lang="en-US" sz="1600">
              <a:solidFill>
                <a:schemeClr val="bg1"/>
              </a:solidFill>
            </a:endParaRPr>
          </a:p>
        </p:txBody>
      </p:sp>
      <p:grpSp>
        <p:nvGrpSpPr>
          <p:cNvPr id="86" name="Group 85">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7"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txBody>
            <a:bodyPr/>
            <a:lstStyle/>
            <a:p>
              <a:endParaRPr lang="en-US"/>
            </a:p>
          </p:txBody>
        </p:sp>
        <p:sp>
          <p:nvSpPr>
            <p:cNvPr id="88"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89"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90"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91"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92"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9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9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95"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96"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97"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98"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99"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00"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01"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02"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03"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txBody>
            <a:bodyPr/>
            <a:lstStyle/>
            <a:p>
              <a:endParaRPr lang="en-US"/>
            </a:p>
          </p:txBody>
        </p:sp>
        <p:sp>
          <p:nvSpPr>
            <p:cNvPr id="104"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05"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06"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07"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08"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09"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10"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11"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12"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sp>
          <p:nvSpPr>
            <p:cNvPr id="113"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a:lstStyle/>
            <a:p>
              <a:endParaRPr lang="en-US"/>
            </a:p>
          </p:txBody>
        </p:sp>
      </p:grpSp>
      <p:pic>
        <p:nvPicPr>
          <p:cNvPr id="71" name="Content Placeholder 70" descr="A comparison of different colored bars&#10;&#10;Description automatically generated">
            <a:extLst>
              <a:ext uri="{FF2B5EF4-FFF2-40B4-BE49-F238E27FC236}">
                <a16:creationId xmlns:a16="http://schemas.microsoft.com/office/drawing/2014/main" id="{59C49827-7F63-53F7-9784-01CD5F6277DC}"/>
              </a:ext>
            </a:extLst>
          </p:cNvPr>
          <p:cNvPicPr>
            <a:picLocks noChangeAspect="1"/>
          </p:cNvPicPr>
          <p:nvPr/>
        </p:nvPicPr>
        <p:blipFill>
          <a:blip r:embed="rId3"/>
          <a:stretch>
            <a:fillRect/>
          </a:stretch>
        </p:blipFill>
        <p:spPr>
          <a:xfrm>
            <a:off x="4353698" y="1382713"/>
            <a:ext cx="7690664" cy="4381500"/>
          </a:xfrm>
          <a:prstGeom prst="rect">
            <a:avLst/>
          </a:prstGeom>
        </p:spPr>
      </p:pic>
    </p:spTree>
    <p:extLst>
      <p:ext uri="{BB962C8B-B14F-4D97-AF65-F5344CB8AC3E}">
        <p14:creationId xmlns:p14="http://schemas.microsoft.com/office/powerpoint/2010/main" val="113247390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9FEFBF-A6D5-ECF0-80D2-57E66684811E}"/>
              </a:ext>
            </a:extLst>
          </p:cNvPr>
          <p:cNvSpPr>
            <a:spLocks noGrp="1"/>
          </p:cNvSpPr>
          <p:nvPr>
            <p:ph type="title"/>
          </p:nvPr>
        </p:nvSpPr>
        <p:spPr>
          <a:xfrm>
            <a:off x="1170151" y="67906"/>
            <a:ext cx="4459286" cy="1478570"/>
          </a:xfrm>
        </p:spPr>
        <p:txBody>
          <a:bodyPr>
            <a:normAutofit/>
          </a:bodyPr>
          <a:lstStyle/>
          <a:p>
            <a:r>
              <a:rPr lang="en-US" sz="3200" b="1">
                <a:latin typeface="Times New Roman" panose="02020603050405020304" pitchFamily="18" charset="0"/>
                <a:cs typeface="Times New Roman" panose="02020603050405020304" pitchFamily="18" charset="0"/>
              </a:rPr>
              <a:t>BASE Models</a:t>
            </a:r>
          </a:p>
        </p:txBody>
      </p:sp>
      <p:sp>
        <p:nvSpPr>
          <p:cNvPr id="3" name="Content Placeholder 2">
            <a:extLst>
              <a:ext uri="{FF2B5EF4-FFF2-40B4-BE49-F238E27FC236}">
                <a16:creationId xmlns:a16="http://schemas.microsoft.com/office/drawing/2014/main" id="{39EB175C-7086-9E6F-E6F4-737434D489A2}"/>
              </a:ext>
            </a:extLst>
          </p:cNvPr>
          <p:cNvSpPr>
            <a:spLocks noGrp="1"/>
          </p:cNvSpPr>
          <p:nvPr>
            <p:ph idx="1"/>
          </p:nvPr>
        </p:nvSpPr>
        <p:spPr>
          <a:xfrm>
            <a:off x="745749" y="1065425"/>
            <a:ext cx="5012653" cy="5256000"/>
          </a:xfrm>
        </p:spPr>
        <p:txBody>
          <a:bodyPr>
            <a:normAutofit/>
          </a:bodyPr>
          <a:lstStyle/>
          <a:p>
            <a:pPr marL="0" indent="0">
              <a:lnSpc>
                <a:spcPct val="110000"/>
              </a:lnSpc>
              <a:buNone/>
            </a:pPr>
            <a:r>
              <a:rPr lang="en-US" sz="2000" b="1">
                <a:latin typeface="Times New Roman" panose="02020603050405020304" pitchFamily="18" charset="0"/>
                <a:cs typeface="Times New Roman" panose="02020603050405020304" pitchFamily="18" charset="0"/>
              </a:rPr>
              <a:t>1. DECISION TREE</a:t>
            </a:r>
          </a:p>
          <a:p>
            <a:pPr marL="342900" indent="-285750" algn="just" defTabSz="914400">
              <a:lnSpc>
                <a:spcPct val="110000"/>
              </a:lnSpc>
              <a:spcAft>
                <a:spcPts val="600"/>
              </a:spcAft>
              <a:buSzPct val="125000"/>
              <a:buFont typeface="Wingdings" pitchFamily="2" charset="2"/>
              <a:buChar char="Ø"/>
            </a:pPr>
            <a:r>
              <a:rPr lang="en-US" sz="1800" cap="none">
                <a:latin typeface="Times New Roman" panose="02020603050405020304" pitchFamily="18" charset="0"/>
                <a:cs typeface="Times New Roman" panose="02020603050405020304" pitchFamily="18" charset="0"/>
              </a:rPr>
              <a:t>Decision tree recursively splits the dataset into subsets based on the most significant feature at each node, aiming to maximize the homogeneity of the target variable within each subset.</a:t>
            </a:r>
          </a:p>
          <a:p>
            <a:pPr marL="342900" indent="-285750" algn="just">
              <a:lnSpc>
                <a:spcPct val="110000"/>
              </a:lnSpc>
              <a:spcAft>
                <a:spcPts val="600"/>
              </a:spcAft>
              <a:buFont typeface="Wingdings" pitchFamily="2" charset="2"/>
              <a:buChar char="Ø"/>
            </a:pPr>
            <a:r>
              <a:rPr lang="en-US" sz="1800">
                <a:latin typeface="Times New Roman" panose="02020603050405020304" pitchFamily="18" charset="0"/>
                <a:cs typeface="Times New Roman" panose="02020603050405020304" pitchFamily="18" charset="0"/>
              </a:rPr>
              <a:t>Decision Trees can easily handle multiple classes, making them suitable for applications like intrusion detection, where each type of attack (e.g., Cold Restart, Disable Unsolicited, Replay, etc.) can be treated as a separate class</a:t>
            </a:r>
          </a:p>
          <a:p>
            <a:pPr marL="342900" indent="-285750" algn="just" defTabSz="914400">
              <a:lnSpc>
                <a:spcPct val="110000"/>
              </a:lnSpc>
              <a:spcAft>
                <a:spcPts val="600"/>
              </a:spcAft>
              <a:buSzPct val="125000"/>
              <a:buFont typeface="Wingdings" pitchFamily="2" charset="2"/>
              <a:buChar char="Ø"/>
            </a:pPr>
            <a:r>
              <a:rPr lang="en-US" sz="1800">
                <a:latin typeface="Times New Roman" panose="02020603050405020304" pitchFamily="18" charset="0"/>
                <a:cs typeface="Times New Roman" panose="02020603050405020304" pitchFamily="18" charset="0"/>
              </a:rPr>
              <a:t>Information Gain : </a:t>
            </a:r>
            <a:r>
              <a:rPr lang="en-US" sz="1800">
                <a:effectLst/>
                <a:latin typeface="Times New Roman" panose="02020603050405020304" pitchFamily="18" charset="0"/>
                <a:cs typeface="Times New Roman" panose="02020603050405020304" pitchFamily="18" charset="0"/>
              </a:rPr>
              <a:t>Calculated the information gain for each feature to determine its effectiveness in splitting the data. This helps in prioritizing which features are most informative for your Decision Trees</a:t>
            </a:r>
            <a:endParaRPr lang="en-US" sz="1800">
              <a:latin typeface="Times New Roman" panose="02020603050405020304" pitchFamily="18" charset="0"/>
              <a:cs typeface="Times New Roman" panose="02020603050405020304" pitchFamily="18" charset="0"/>
            </a:endParaRPr>
          </a:p>
        </p:txBody>
      </p:sp>
      <p:pic>
        <p:nvPicPr>
          <p:cNvPr id="5" name="Picture 4" descr="A graph with blue lines&#10;&#10;Description automatically generated">
            <a:extLst>
              <a:ext uri="{FF2B5EF4-FFF2-40B4-BE49-F238E27FC236}">
                <a16:creationId xmlns:a16="http://schemas.microsoft.com/office/drawing/2014/main" id="{F751F09A-F635-C60A-5C9C-6834CA7963FA}"/>
              </a:ext>
            </a:extLst>
          </p:cNvPr>
          <p:cNvPicPr>
            <a:picLocks noChangeAspect="1"/>
          </p:cNvPicPr>
          <p:nvPr/>
        </p:nvPicPr>
        <p:blipFill>
          <a:blip r:embed="rId4"/>
          <a:stretch>
            <a:fillRect/>
          </a:stretch>
        </p:blipFill>
        <p:spPr>
          <a:xfrm>
            <a:off x="5862799" y="1093788"/>
            <a:ext cx="6181563" cy="485140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1629960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72DA-B1BB-09D2-87A5-840E3ADDD095}"/>
              </a:ext>
            </a:extLst>
          </p:cNvPr>
          <p:cNvSpPr>
            <a:spLocks noGrp="1"/>
          </p:cNvSpPr>
          <p:nvPr>
            <p:ph type="title"/>
          </p:nvPr>
        </p:nvSpPr>
        <p:spPr>
          <a:xfrm>
            <a:off x="883578" y="637244"/>
            <a:ext cx="9905998" cy="953428"/>
          </a:xfrm>
        </p:spPr>
        <p:txBody>
          <a:bodyPr>
            <a:normAutofit/>
          </a:bodyPr>
          <a:lstStyle/>
          <a:p>
            <a:r>
              <a:rPr lang="en-US" sz="2000" b="1" cap="none">
                <a:latin typeface="Times New Roman" panose="02020603050405020304" pitchFamily="18" charset="0"/>
                <a:cs typeface="Times New Roman" panose="02020603050405020304" pitchFamily="18" charset="0"/>
              </a:rPr>
              <a:t>Confusion Matrix and ROC-AUC Curve</a:t>
            </a:r>
          </a:p>
        </p:txBody>
      </p:sp>
      <p:sp>
        <p:nvSpPr>
          <p:cNvPr id="3" name="Content Placeholder 2">
            <a:extLst>
              <a:ext uri="{FF2B5EF4-FFF2-40B4-BE49-F238E27FC236}">
                <a16:creationId xmlns:a16="http://schemas.microsoft.com/office/drawing/2014/main" id="{560D29DB-35E2-CF6B-76DA-48D88FC35C1F}"/>
              </a:ext>
            </a:extLst>
          </p:cNvPr>
          <p:cNvSpPr>
            <a:spLocks noGrp="1"/>
          </p:cNvSpPr>
          <p:nvPr>
            <p:ph idx="1"/>
          </p:nvPr>
        </p:nvSpPr>
        <p:spPr/>
        <p:txBody>
          <a:bodyPr/>
          <a:lstStyle/>
          <a:p>
            <a:pPr marL="0" indent="0">
              <a:buNone/>
            </a:pPr>
            <a:r>
              <a:rPr lang="en-US" b="0" i="0">
                <a:solidFill>
                  <a:srgbClr val="0D0D0D"/>
                </a:solidFill>
                <a:effectLst/>
                <a:latin typeface="Söhne"/>
              </a:rPr>
              <a:t>.</a:t>
            </a:r>
            <a:endParaRPr lang="en-US"/>
          </a:p>
        </p:txBody>
      </p:sp>
      <p:pic>
        <p:nvPicPr>
          <p:cNvPr id="4" name="Picture 3">
            <a:extLst>
              <a:ext uri="{FF2B5EF4-FFF2-40B4-BE49-F238E27FC236}">
                <a16:creationId xmlns:a16="http://schemas.microsoft.com/office/drawing/2014/main" id="{65A12B33-563F-5BC8-2DB8-A5C9B7A199CB}"/>
              </a:ext>
            </a:extLst>
          </p:cNvPr>
          <p:cNvPicPr>
            <a:picLocks noChangeAspect="1"/>
          </p:cNvPicPr>
          <p:nvPr/>
        </p:nvPicPr>
        <p:blipFill>
          <a:blip r:embed="rId2"/>
          <a:stretch>
            <a:fillRect/>
          </a:stretch>
        </p:blipFill>
        <p:spPr>
          <a:xfrm>
            <a:off x="883578" y="1590672"/>
            <a:ext cx="5210833" cy="4429983"/>
          </a:xfrm>
          <a:prstGeom prst="rect">
            <a:avLst/>
          </a:prstGeom>
        </p:spPr>
      </p:pic>
      <p:pic>
        <p:nvPicPr>
          <p:cNvPr id="7" name="Picture 6" descr="A graph of a receiver operating characteristic for decision tree&#10;&#10;Description automatically generated">
            <a:extLst>
              <a:ext uri="{FF2B5EF4-FFF2-40B4-BE49-F238E27FC236}">
                <a16:creationId xmlns:a16="http://schemas.microsoft.com/office/drawing/2014/main" id="{9B395F3E-2FB8-DF86-4F36-83323F7C7C45}"/>
              </a:ext>
            </a:extLst>
          </p:cNvPr>
          <p:cNvPicPr>
            <a:picLocks noChangeAspect="1"/>
          </p:cNvPicPr>
          <p:nvPr/>
        </p:nvPicPr>
        <p:blipFill>
          <a:blip r:embed="rId3"/>
          <a:stretch>
            <a:fillRect/>
          </a:stretch>
        </p:blipFill>
        <p:spPr>
          <a:xfrm>
            <a:off x="6352245" y="1589096"/>
            <a:ext cx="5147028" cy="4429983"/>
          </a:xfrm>
          <a:prstGeom prst="rect">
            <a:avLst/>
          </a:prstGeom>
        </p:spPr>
      </p:pic>
    </p:spTree>
    <p:extLst>
      <p:ext uri="{BB962C8B-B14F-4D97-AF65-F5344CB8AC3E}">
        <p14:creationId xmlns:p14="http://schemas.microsoft.com/office/powerpoint/2010/main" val="2120312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EB84CF1B-2DB0-6368-5CA1-520644E334FE}"/>
              </a:ext>
            </a:extLst>
          </p:cNvPr>
          <p:cNvPicPr>
            <a:picLocks noChangeAspect="1"/>
          </p:cNvPicPr>
          <p:nvPr/>
        </p:nvPicPr>
        <p:blipFill>
          <a:blip r:embed="rId2"/>
          <a:stretch>
            <a:fillRect/>
          </a:stretch>
        </p:blipFill>
        <p:spPr>
          <a:xfrm>
            <a:off x="1442853" y="2082551"/>
            <a:ext cx="5359400" cy="2108200"/>
          </a:xfrm>
          <a:prstGeom prst="rect">
            <a:avLst/>
          </a:prstGeom>
        </p:spPr>
      </p:pic>
      <p:sp>
        <p:nvSpPr>
          <p:cNvPr id="9" name="TextBox 8">
            <a:extLst>
              <a:ext uri="{FF2B5EF4-FFF2-40B4-BE49-F238E27FC236}">
                <a16:creationId xmlns:a16="http://schemas.microsoft.com/office/drawing/2014/main" id="{7B5A8D62-73B5-6FC4-23BB-80BDA13BE1AA}"/>
              </a:ext>
            </a:extLst>
          </p:cNvPr>
          <p:cNvSpPr txBox="1"/>
          <p:nvPr/>
        </p:nvSpPr>
        <p:spPr>
          <a:xfrm>
            <a:off x="1442853" y="1305924"/>
            <a:ext cx="5624921"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Classification Report for Decision Tree</a:t>
            </a:r>
          </a:p>
        </p:txBody>
      </p:sp>
    </p:spTree>
    <p:extLst>
      <p:ext uri="{BB962C8B-B14F-4D97-AF65-F5344CB8AC3E}">
        <p14:creationId xmlns:p14="http://schemas.microsoft.com/office/powerpoint/2010/main" val="3609648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49CF8-1D38-E072-71E8-80D804C7AEA8}"/>
              </a:ext>
            </a:extLst>
          </p:cNvPr>
          <p:cNvSpPr>
            <a:spLocks noGrp="1"/>
          </p:cNvSpPr>
          <p:nvPr>
            <p:ph type="title"/>
          </p:nvPr>
        </p:nvSpPr>
        <p:spPr>
          <a:xfrm>
            <a:off x="1141413" y="618518"/>
            <a:ext cx="9905998" cy="963702"/>
          </a:xfrm>
        </p:spPr>
        <p:txBody>
          <a:bodyPr>
            <a:normAutofit/>
          </a:bodyPr>
          <a:lstStyle/>
          <a:p>
            <a:r>
              <a:rPr lang="en-US" sz="2000" b="1">
                <a:latin typeface="Times New Roman" panose="02020603050405020304" pitchFamily="18" charset="0"/>
                <a:cs typeface="Times New Roman" panose="02020603050405020304" pitchFamily="18" charset="0"/>
              </a:rPr>
              <a:t>2. Naïve Bayes</a:t>
            </a:r>
          </a:p>
        </p:txBody>
      </p:sp>
      <p:sp>
        <p:nvSpPr>
          <p:cNvPr id="3" name="Content Placeholder 2">
            <a:extLst>
              <a:ext uri="{FF2B5EF4-FFF2-40B4-BE49-F238E27FC236}">
                <a16:creationId xmlns:a16="http://schemas.microsoft.com/office/drawing/2014/main" id="{663ACB93-9A0C-3170-5072-78CAE4C1D320}"/>
              </a:ext>
            </a:extLst>
          </p:cNvPr>
          <p:cNvSpPr>
            <a:spLocks noGrp="1"/>
          </p:cNvSpPr>
          <p:nvPr>
            <p:ph idx="1"/>
          </p:nvPr>
        </p:nvSpPr>
        <p:spPr>
          <a:xfrm>
            <a:off x="1141413" y="1365910"/>
            <a:ext cx="10488933" cy="1569931"/>
          </a:xfrm>
        </p:spPr>
        <p:txBody>
          <a:bodyPr/>
          <a:lstStyle/>
          <a:p>
            <a:pPr marL="0" indent="0" algn="just">
              <a:buNone/>
            </a:pPr>
            <a:r>
              <a:rPr lang="en-US" sz="1800" b="1">
                <a:effectLst/>
                <a:latin typeface="Times New Roman" panose="02020603050405020304" pitchFamily="18" charset="0"/>
                <a:cs typeface="Times New Roman" panose="02020603050405020304" pitchFamily="18" charset="0"/>
              </a:rPr>
              <a:t>Probability-Based Decision Making: </a:t>
            </a:r>
            <a:r>
              <a:rPr lang="en-US" sz="1800">
                <a:effectLst/>
                <a:latin typeface="Times New Roman" panose="02020603050405020304" pitchFamily="18" charset="0"/>
                <a:cs typeface="Times New Roman" panose="02020603050405020304" pitchFamily="18" charset="0"/>
              </a:rPr>
              <a:t>Naive Bayes classifiers use a probabilistic approach, making them suitable for scenarios where you need to calculate the likelihood of different types of network intrusions. This is particularly useful in intrusion detection systems where understanding the probability of certain types of attacks can guide response strategies</a:t>
            </a:r>
            <a:r>
              <a:rPr lang="en-US">
                <a:effectLst/>
                <a:latin typeface="Times New Roman" panose="02020603050405020304" pitchFamily="18" charset="0"/>
                <a:cs typeface="Times New Roman" panose="02020603050405020304" pitchFamily="18" charset="0"/>
              </a:rPr>
              <a:t>.</a:t>
            </a:r>
          </a:p>
        </p:txBody>
      </p:sp>
      <p:pic>
        <p:nvPicPr>
          <p:cNvPr id="5" name="Picture 4" descr="A screenshot of a computer screen&#10;&#10;Description automatically generated">
            <a:extLst>
              <a:ext uri="{FF2B5EF4-FFF2-40B4-BE49-F238E27FC236}">
                <a16:creationId xmlns:a16="http://schemas.microsoft.com/office/drawing/2014/main" id="{CDD0E21A-0B51-307D-00D7-D8C31760F027}"/>
              </a:ext>
            </a:extLst>
          </p:cNvPr>
          <p:cNvPicPr>
            <a:picLocks noChangeAspect="1"/>
          </p:cNvPicPr>
          <p:nvPr/>
        </p:nvPicPr>
        <p:blipFill>
          <a:blip r:embed="rId2"/>
          <a:stretch>
            <a:fillRect/>
          </a:stretch>
        </p:blipFill>
        <p:spPr>
          <a:xfrm>
            <a:off x="5839182" y="3194025"/>
            <a:ext cx="5054600" cy="3429000"/>
          </a:xfrm>
          <a:prstGeom prst="rect">
            <a:avLst/>
          </a:prstGeom>
        </p:spPr>
      </p:pic>
      <p:sp>
        <p:nvSpPr>
          <p:cNvPr id="6" name="TextBox 5">
            <a:extLst>
              <a:ext uri="{FF2B5EF4-FFF2-40B4-BE49-F238E27FC236}">
                <a16:creationId xmlns:a16="http://schemas.microsoft.com/office/drawing/2014/main" id="{B9D0619F-3BEF-7CAD-9D86-F2B0A7352DF9}"/>
              </a:ext>
            </a:extLst>
          </p:cNvPr>
          <p:cNvSpPr txBox="1"/>
          <p:nvPr/>
        </p:nvSpPr>
        <p:spPr>
          <a:xfrm>
            <a:off x="5762611" y="2751175"/>
            <a:ext cx="2309117" cy="369332"/>
          </a:xfrm>
          <a:prstGeom prst="rect">
            <a:avLst/>
          </a:prstGeom>
          <a:noFill/>
        </p:spPr>
        <p:txBody>
          <a:bodyPr wrap="square">
            <a:spAutoFit/>
          </a:bodyPr>
          <a:lstStyle/>
          <a:p>
            <a:r>
              <a:rPr lang="en-US" sz="1800" b="1">
                <a:latin typeface="Times New Roman" panose="02020603050405020304" pitchFamily="18" charset="0"/>
                <a:cs typeface="Times New Roman" panose="02020603050405020304" pitchFamily="18" charset="0"/>
              </a:rPr>
              <a:t>Classification Report</a:t>
            </a:r>
          </a:p>
        </p:txBody>
      </p:sp>
    </p:spTree>
    <p:extLst>
      <p:ext uri="{BB962C8B-B14F-4D97-AF65-F5344CB8AC3E}">
        <p14:creationId xmlns:p14="http://schemas.microsoft.com/office/powerpoint/2010/main" val="702503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nfused matrix&#10;&#10;Description automatically generated">
            <a:extLst>
              <a:ext uri="{FF2B5EF4-FFF2-40B4-BE49-F238E27FC236}">
                <a16:creationId xmlns:a16="http://schemas.microsoft.com/office/drawing/2014/main" id="{6677F689-7A81-5CDA-3705-76747F4E6AA9}"/>
              </a:ext>
            </a:extLst>
          </p:cNvPr>
          <p:cNvPicPr>
            <a:picLocks noChangeAspect="1"/>
          </p:cNvPicPr>
          <p:nvPr/>
        </p:nvPicPr>
        <p:blipFill>
          <a:blip r:embed="rId2"/>
          <a:stretch>
            <a:fillRect/>
          </a:stretch>
        </p:blipFill>
        <p:spPr>
          <a:xfrm>
            <a:off x="1025563" y="1164515"/>
            <a:ext cx="5070437" cy="4528969"/>
          </a:xfrm>
          <a:prstGeom prst="rect">
            <a:avLst/>
          </a:prstGeom>
        </p:spPr>
      </p:pic>
      <p:pic>
        <p:nvPicPr>
          <p:cNvPr id="7" name="Picture 6" descr="A graph showing the different types of curves&#10;&#10;Description automatically generated with medium confidence">
            <a:extLst>
              <a:ext uri="{FF2B5EF4-FFF2-40B4-BE49-F238E27FC236}">
                <a16:creationId xmlns:a16="http://schemas.microsoft.com/office/drawing/2014/main" id="{E91604CE-A476-BD6B-2C9F-7B6F7D03C63F}"/>
              </a:ext>
            </a:extLst>
          </p:cNvPr>
          <p:cNvPicPr>
            <a:picLocks noChangeAspect="1"/>
          </p:cNvPicPr>
          <p:nvPr/>
        </p:nvPicPr>
        <p:blipFill>
          <a:blip r:embed="rId3"/>
          <a:stretch>
            <a:fillRect/>
          </a:stretch>
        </p:blipFill>
        <p:spPr>
          <a:xfrm>
            <a:off x="6892066" y="1164514"/>
            <a:ext cx="5070438" cy="4528970"/>
          </a:xfrm>
          <a:prstGeom prst="rect">
            <a:avLst/>
          </a:prstGeom>
        </p:spPr>
      </p:pic>
      <p:sp>
        <p:nvSpPr>
          <p:cNvPr id="9" name="TextBox 8">
            <a:extLst>
              <a:ext uri="{FF2B5EF4-FFF2-40B4-BE49-F238E27FC236}">
                <a16:creationId xmlns:a16="http://schemas.microsoft.com/office/drawing/2014/main" id="{F262807E-FAE6-B52E-E11B-B58FFDB709B7}"/>
              </a:ext>
            </a:extLst>
          </p:cNvPr>
          <p:cNvSpPr txBox="1"/>
          <p:nvPr/>
        </p:nvSpPr>
        <p:spPr>
          <a:xfrm>
            <a:off x="1011220" y="632915"/>
            <a:ext cx="6110342" cy="400110"/>
          </a:xfrm>
          <a:prstGeom prst="rect">
            <a:avLst/>
          </a:prstGeom>
          <a:noFill/>
        </p:spPr>
        <p:txBody>
          <a:bodyPr wrap="square">
            <a:spAutoFit/>
          </a:bodyPr>
          <a:lstStyle/>
          <a:p>
            <a:r>
              <a:rPr lang="en-US" sz="2000" b="1" cap="none">
                <a:latin typeface="Times New Roman" panose="02020603050405020304" pitchFamily="18" charset="0"/>
                <a:cs typeface="Times New Roman" panose="02020603050405020304" pitchFamily="18" charset="0"/>
              </a:rPr>
              <a:t>Confusion Matrix and ROC-AUC </a:t>
            </a:r>
            <a:endParaRPr lang="en-US" sz="2000"/>
          </a:p>
        </p:txBody>
      </p:sp>
    </p:spTree>
    <p:extLst>
      <p:ext uri="{BB962C8B-B14F-4D97-AF65-F5344CB8AC3E}">
        <p14:creationId xmlns:p14="http://schemas.microsoft.com/office/powerpoint/2010/main" val="3988420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3C892-AE66-CFD8-E917-4707D67BCF27}"/>
              </a:ext>
            </a:extLst>
          </p:cNvPr>
          <p:cNvSpPr>
            <a:spLocks noGrp="1"/>
          </p:cNvSpPr>
          <p:nvPr>
            <p:ph type="title"/>
          </p:nvPr>
        </p:nvSpPr>
        <p:spPr>
          <a:xfrm>
            <a:off x="969013" y="896003"/>
            <a:ext cx="3882650" cy="678094"/>
          </a:xfrm>
        </p:spPr>
        <p:txBody>
          <a:bodyPr>
            <a:normAutofit/>
          </a:bodyPr>
          <a:lstStyle/>
          <a:p>
            <a:r>
              <a:rPr lang="en-US" sz="2000" b="1">
                <a:latin typeface="Times New Roman" panose="02020603050405020304" pitchFamily="18" charset="0"/>
                <a:cs typeface="Times New Roman" panose="02020603050405020304" pitchFamily="18" charset="0"/>
              </a:rPr>
              <a:t>3. </a:t>
            </a:r>
            <a:r>
              <a:rPr lang="en-US" sz="2000" b="1">
                <a:effectLst/>
                <a:latin typeface="Times New Roman" panose="02020603050405020304" pitchFamily="18" charset="0"/>
                <a:cs typeface="Times New Roman" panose="02020603050405020304" pitchFamily="18" charset="0"/>
              </a:rPr>
              <a:t>K-Nearest Neighbors</a:t>
            </a:r>
            <a:endParaRPr lang="en-US" sz="2000" b="1">
              <a:latin typeface="Times New Roman" panose="02020603050405020304" pitchFamily="18" charset="0"/>
              <a:cs typeface="Times New Roman" panose="02020603050405020304" pitchFamily="18" charset="0"/>
            </a:endParaRPr>
          </a:p>
        </p:txBody>
      </p:sp>
      <p:pic>
        <p:nvPicPr>
          <p:cNvPr id="5" name="Content Placeholder 4" descr="A screenshot of a computer screen&#10;&#10;Description automatically generated">
            <a:extLst>
              <a:ext uri="{FF2B5EF4-FFF2-40B4-BE49-F238E27FC236}">
                <a16:creationId xmlns:a16="http://schemas.microsoft.com/office/drawing/2014/main" id="{FDD8AC2E-DD66-382B-281B-84372D0B02B1}"/>
              </a:ext>
            </a:extLst>
          </p:cNvPr>
          <p:cNvPicPr>
            <a:picLocks noGrp="1" noChangeAspect="1"/>
          </p:cNvPicPr>
          <p:nvPr>
            <p:ph idx="1"/>
          </p:nvPr>
        </p:nvPicPr>
        <p:blipFill>
          <a:blip r:embed="rId2"/>
          <a:stretch>
            <a:fillRect/>
          </a:stretch>
        </p:blipFill>
        <p:spPr>
          <a:xfrm>
            <a:off x="6472786" y="1357803"/>
            <a:ext cx="4750201" cy="3541712"/>
          </a:xfrm>
        </p:spPr>
      </p:pic>
      <p:sp>
        <p:nvSpPr>
          <p:cNvPr id="7" name="TextBox 6">
            <a:extLst>
              <a:ext uri="{FF2B5EF4-FFF2-40B4-BE49-F238E27FC236}">
                <a16:creationId xmlns:a16="http://schemas.microsoft.com/office/drawing/2014/main" id="{683BD18E-FC08-58C2-0D07-20C6070041DB}"/>
              </a:ext>
            </a:extLst>
          </p:cNvPr>
          <p:cNvSpPr txBox="1"/>
          <p:nvPr/>
        </p:nvSpPr>
        <p:spPr>
          <a:xfrm>
            <a:off x="969013" y="1574097"/>
            <a:ext cx="5342893" cy="1938992"/>
          </a:xfrm>
          <a:prstGeom prst="rect">
            <a:avLst/>
          </a:prstGeom>
          <a:noFill/>
        </p:spPr>
        <p:txBody>
          <a:bodyPr wrap="square">
            <a:spAutoFit/>
          </a:bodyPr>
          <a:lstStyle/>
          <a:p>
            <a:pPr algn="just"/>
            <a:r>
              <a:rPr lang="en-US" sz="2000">
                <a:effectLst/>
                <a:latin typeface="Times New Roman" panose="02020603050405020304" pitchFamily="18" charset="0"/>
                <a:cs typeface="Times New Roman" panose="02020603050405020304" pitchFamily="18" charset="0"/>
              </a:rPr>
              <a:t>KNN evaluates each new network event to be classified based on its similarity to historical events where the context (type of command, frequency, source, etc.). This approach can help quickly flag unusual patterns for further investigation.</a:t>
            </a:r>
            <a:endParaRPr lang="en-US" sz="20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ABAAF1A-8B5C-7E72-15F4-82EE3E9DEF44}"/>
              </a:ext>
            </a:extLst>
          </p:cNvPr>
          <p:cNvSpPr txBox="1"/>
          <p:nvPr/>
        </p:nvSpPr>
        <p:spPr>
          <a:xfrm>
            <a:off x="6362272" y="896003"/>
            <a:ext cx="2309117" cy="369332"/>
          </a:xfrm>
          <a:prstGeom prst="rect">
            <a:avLst/>
          </a:prstGeom>
          <a:noFill/>
        </p:spPr>
        <p:txBody>
          <a:bodyPr wrap="square">
            <a:spAutoFit/>
          </a:bodyPr>
          <a:lstStyle/>
          <a:p>
            <a:r>
              <a:rPr lang="en-US" sz="1800" b="1">
                <a:latin typeface="Times New Roman" panose="02020603050405020304" pitchFamily="18" charset="0"/>
                <a:cs typeface="Times New Roman" panose="02020603050405020304" pitchFamily="18" charset="0"/>
              </a:rPr>
              <a:t>Classification Report</a:t>
            </a:r>
          </a:p>
        </p:txBody>
      </p:sp>
    </p:spTree>
    <p:extLst>
      <p:ext uri="{BB962C8B-B14F-4D97-AF65-F5344CB8AC3E}">
        <p14:creationId xmlns:p14="http://schemas.microsoft.com/office/powerpoint/2010/main" val="303210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4641-4607-4663-7238-B6751990C666}"/>
              </a:ext>
            </a:extLst>
          </p:cNvPr>
          <p:cNvSpPr>
            <a:spLocks noGrp="1"/>
          </p:cNvSpPr>
          <p:nvPr>
            <p:ph type="title"/>
          </p:nvPr>
        </p:nvSpPr>
        <p:spPr>
          <a:xfrm>
            <a:off x="1141413" y="618518"/>
            <a:ext cx="9905998" cy="597096"/>
          </a:xfrm>
        </p:spPr>
        <p:txBody>
          <a:bodyPr>
            <a:normAutofit/>
          </a:bodyPr>
          <a:lstStyle/>
          <a:p>
            <a:r>
              <a:rPr lang="en-US" sz="2000" b="1">
                <a:latin typeface="Times New Roman" panose="02020603050405020304" pitchFamily="18" charset="0"/>
                <a:cs typeface="Times New Roman" panose="02020603050405020304" pitchFamily="18" charset="0"/>
              </a:rPr>
              <a:t>Confusion Matrix and ROC-AUC</a:t>
            </a:r>
          </a:p>
        </p:txBody>
      </p:sp>
      <p:pic>
        <p:nvPicPr>
          <p:cNvPr id="5" name="Picture 4" descr="A diagram of a number of blue squares&#10;&#10;Description automatically generated">
            <a:extLst>
              <a:ext uri="{FF2B5EF4-FFF2-40B4-BE49-F238E27FC236}">
                <a16:creationId xmlns:a16="http://schemas.microsoft.com/office/drawing/2014/main" id="{3CDA077F-0F59-61C3-9F72-172797B3C9FA}"/>
              </a:ext>
            </a:extLst>
          </p:cNvPr>
          <p:cNvPicPr>
            <a:picLocks noChangeAspect="1"/>
          </p:cNvPicPr>
          <p:nvPr/>
        </p:nvPicPr>
        <p:blipFill>
          <a:blip r:embed="rId2"/>
          <a:stretch>
            <a:fillRect/>
          </a:stretch>
        </p:blipFill>
        <p:spPr>
          <a:xfrm>
            <a:off x="409893" y="1484555"/>
            <a:ext cx="5496055" cy="4260028"/>
          </a:xfrm>
          <a:prstGeom prst="rect">
            <a:avLst/>
          </a:prstGeom>
        </p:spPr>
      </p:pic>
      <p:pic>
        <p:nvPicPr>
          <p:cNvPr id="8" name="Picture 7" descr="A graph of a positive rate&#10;&#10;Description automatically generated with medium confidence">
            <a:extLst>
              <a:ext uri="{FF2B5EF4-FFF2-40B4-BE49-F238E27FC236}">
                <a16:creationId xmlns:a16="http://schemas.microsoft.com/office/drawing/2014/main" id="{22B79EE9-D1EF-97E6-9130-C935AB6C27B0}"/>
              </a:ext>
            </a:extLst>
          </p:cNvPr>
          <p:cNvPicPr>
            <a:picLocks noChangeAspect="1"/>
          </p:cNvPicPr>
          <p:nvPr/>
        </p:nvPicPr>
        <p:blipFill>
          <a:blip r:embed="rId3"/>
          <a:stretch>
            <a:fillRect/>
          </a:stretch>
        </p:blipFill>
        <p:spPr>
          <a:xfrm>
            <a:off x="6286054" y="1484555"/>
            <a:ext cx="5622141" cy="4260029"/>
          </a:xfrm>
          <a:prstGeom prst="rect">
            <a:avLst/>
          </a:prstGeom>
        </p:spPr>
      </p:pic>
    </p:spTree>
    <p:extLst>
      <p:ext uri="{BB962C8B-B14F-4D97-AF65-F5344CB8AC3E}">
        <p14:creationId xmlns:p14="http://schemas.microsoft.com/office/powerpoint/2010/main" val="42706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A69F-2E00-F620-B525-688AD3AB6F52}"/>
              </a:ext>
            </a:extLst>
          </p:cNvPr>
          <p:cNvSpPr>
            <a:spLocks noGrp="1"/>
          </p:cNvSpPr>
          <p:nvPr>
            <p:ph type="title"/>
          </p:nvPr>
        </p:nvSpPr>
        <p:spPr>
          <a:xfrm>
            <a:off x="1141413" y="618518"/>
            <a:ext cx="3636070" cy="913500"/>
          </a:xfrm>
        </p:spPr>
        <p:txBody>
          <a:bodyPr vert="horz" lIns="91440" tIns="45720" rIns="91440" bIns="45720" rtlCol="0" anchor="ctr">
            <a:normAutofit/>
          </a:bodyPr>
          <a:lstStyle/>
          <a:p>
            <a:r>
              <a:rPr lang="en-US" sz="2000" b="1">
                <a:latin typeface="Times New Roman" panose="02020603050405020304" pitchFamily="18" charset="0"/>
                <a:cs typeface="Times New Roman" panose="02020603050405020304" pitchFamily="18" charset="0"/>
              </a:rPr>
              <a:t>4. </a:t>
            </a:r>
            <a:r>
              <a:rPr lang="en-US" sz="2000" b="1" cap="none">
                <a:latin typeface="Times New Roman" panose="02020603050405020304" pitchFamily="18" charset="0"/>
                <a:cs typeface="Times New Roman" panose="02020603050405020304" pitchFamily="18" charset="0"/>
              </a:rPr>
              <a:t>RANDOM FOREST</a:t>
            </a:r>
            <a:endParaRPr lang="en-US" sz="2000" b="1"/>
          </a:p>
        </p:txBody>
      </p:sp>
      <p:sp>
        <p:nvSpPr>
          <p:cNvPr id="4" name="TextBox 3">
            <a:extLst>
              <a:ext uri="{FF2B5EF4-FFF2-40B4-BE49-F238E27FC236}">
                <a16:creationId xmlns:a16="http://schemas.microsoft.com/office/drawing/2014/main" id="{20F0B27F-27F3-F9D2-E7B0-799858FEC552}"/>
              </a:ext>
            </a:extLst>
          </p:cNvPr>
          <p:cNvSpPr txBox="1"/>
          <p:nvPr/>
        </p:nvSpPr>
        <p:spPr>
          <a:xfrm>
            <a:off x="958066" y="1532018"/>
            <a:ext cx="10672280" cy="3107197"/>
          </a:xfrm>
          <a:prstGeom prst="rect">
            <a:avLst/>
          </a:prstGeom>
          <a:noFill/>
        </p:spPr>
        <p:txBody>
          <a:bodyPr wrap="square">
            <a:spAutoFit/>
          </a:bodyPr>
          <a:lstStyle/>
          <a:p>
            <a:pPr marL="457200" indent="-342900" algn="just" defTabSz="914400">
              <a:lnSpc>
                <a:spcPct val="120000"/>
              </a:lnSpc>
              <a:spcAft>
                <a:spcPts val="600"/>
              </a:spcAft>
              <a:buSzPct val="125000"/>
              <a:buFont typeface="Wingdings" pitchFamily="2" charset="2"/>
              <a:buChar char="Ø"/>
            </a:pPr>
            <a:r>
              <a:rPr lang="en-US">
                <a:latin typeface="Times New Roman" panose="02020603050405020304" pitchFamily="18" charset="0"/>
                <a:cs typeface="Times New Roman" panose="02020603050405020304" pitchFamily="18" charset="0"/>
              </a:rPr>
              <a:t>Random Forest is an ensemble learning technique based on multiple decision trees.</a:t>
            </a:r>
          </a:p>
          <a:p>
            <a:pPr marL="457200" indent="-342900" algn="just" defTabSz="914400">
              <a:lnSpc>
                <a:spcPct val="120000"/>
              </a:lnSpc>
              <a:spcAft>
                <a:spcPts val="600"/>
              </a:spcAft>
              <a:buSzPct val="125000"/>
              <a:buFont typeface="Wingdings" pitchFamily="2" charset="2"/>
              <a:buChar char="Ø"/>
            </a:pPr>
            <a:r>
              <a:rPr lang="en-US">
                <a:latin typeface="Times New Roman" panose="02020603050405020304" pitchFamily="18" charset="0"/>
                <a:cs typeface="Times New Roman" panose="02020603050405020304" pitchFamily="18" charset="0"/>
              </a:rPr>
              <a:t>It reduces overfitting compared to a single decision tree by averaging the predictions of multiple trees trained on random subsets of the training data and features, resulting in a robust and accurate model.</a:t>
            </a:r>
          </a:p>
          <a:p>
            <a:pPr marL="457200" indent="-342900" algn="just" defTabSz="914400">
              <a:lnSpc>
                <a:spcPct val="120000"/>
              </a:lnSpc>
              <a:spcAft>
                <a:spcPts val="600"/>
              </a:spcAft>
              <a:buSzPct val="125000"/>
              <a:buFont typeface="Wingdings" pitchFamily="2" charset="2"/>
              <a:buChar char="Ø"/>
            </a:pPr>
            <a:r>
              <a:rPr lang="en-US">
                <a:effectLst/>
                <a:latin typeface="Times New Roman" panose="02020603050405020304" pitchFamily="18" charset="0"/>
                <a:cs typeface="Times New Roman" panose="02020603050405020304" pitchFamily="18" charset="0"/>
              </a:rPr>
              <a:t>Random forest provides built-in methods for assessing feature importance, which can help in identifying which network signals or patterns are most indicative of a specific type of attack.</a:t>
            </a:r>
          </a:p>
          <a:p>
            <a:pPr marL="457200" indent="-342900" algn="just" defTabSz="914400">
              <a:lnSpc>
                <a:spcPct val="120000"/>
              </a:lnSpc>
              <a:spcAft>
                <a:spcPts val="600"/>
              </a:spcAft>
              <a:buSzPct val="125000"/>
              <a:buFont typeface="Wingdings" pitchFamily="2" charset="2"/>
              <a:buChar char="Ø"/>
            </a:pPr>
            <a:r>
              <a:rPr lang="en-US">
                <a:effectLst/>
                <a:latin typeface="Times New Roman" panose="02020603050405020304" pitchFamily="18" charset="0"/>
                <a:cs typeface="Times New Roman" panose="02020603050405020304" pitchFamily="18" charset="0"/>
              </a:rPr>
              <a:t>Handling high </a:t>
            </a:r>
            <a:r>
              <a:rPr lang="en-US">
                <a:latin typeface="Times New Roman" panose="02020603050405020304" pitchFamily="18" charset="0"/>
                <a:cs typeface="Times New Roman" panose="02020603050405020304" pitchFamily="18" charset="0"/>
              </a:rPr>
              <a:t>d</a:t>
            </a:r>
            <a:r>
              <a:rPr lang="en-US">
                <a:effectLst/>
                <a:latin typeface="Times New Roman" panose="02020603050405020304" pitchFamily="18" charset="0"/>
                <a:cs typeface="Times New Roman" panose="02020603050405020304" pitchFamily="18" charset="0"/>
              </a:rPr>
              <a:t>imensionality</a:t>
            </a:r>
          </a:p>
          <a:p>
            <a:pPr marL="457200" indent="-342900" algn="just" defTabSz="914400">
              <a:lnSpc>
                <a:spcPct val="120000"/>
              </a:lnSpc>
              <a:spcAft>
                <a:spcPts val="600"/>
              </a:spcAft>
              <a:buSzPct val="125000"/>
              <a:buFont typeface="Wingdings" pitchFamily="2" charset="2"/>
              <a:buChar char="Ø"/>
            </a:pPr>
            <a:r>
              <a:rPr lang="en-US">
                <a:effectLst/>
                <a:latin typeface="Times New Roman" panose="02020603050405020304" pitchFamily="18" charset="0"/>
                <a:cs typeface="Times New Roman" panose="02020603050405020304" pitchFamily="18" charset="0"/>
              </a:rPr>
              <a:t>Improved accuracy</a:t>
            </a:r>
          </a:p>
          <a:p>
            <a:pPr marL="457200" indent="-342900" algn="just" defTabSz="914400">
              <a:lnSpc>
                <a:spcPct val="120000"/>
              </a:lnSpc>
              <a:spcAft>
                <a:spcPts val="600"/>
              </a:spcAft>
              <a:buSzPct val="125000"/>
              <a:buFont typeface="Wingdings" pitchFamily="2" charset="2"/>
              <a:buChar char="Ø"/>
            </a:pPr>
            <a:r>
              <a:rPr lang="en-US">
                <a:effectLst/>
                <a:latin typeface="Times New Roman" panose="02020603050405020304" pitchFamily="18" charset="0"/>
                <a:cs typeface="Times New Roman" panose="02020603050405020304" pitchFamily="18" charset="0"/>
              </a:rPr>
              <a:t>Robustness to overfitting</a:t>
            </a:r>
          </a:p>
        </p:txBody>
      </p:sp>
      <p:pic>
        <p:nvPicPr>
          <p:cNvPr id="7" name="Picture 6" descr="A screenshot of a computer&#10;&#10;Description automatically generated">
            <a:extLst>
              <a:ext uri="{FF2B5EF4-FFF2-40B4-BE49-F238E27FC236}">
                <a16:creationId xmlns:a16="http://schemas.microsoft.com/office/drawing/2014/main" id="{8B9956F5-D771-4E0C-559E-B7F5CCD6B71D}"/>
              </a:ext>
            </a:extLst>
          </p:cNvPr>
          <p:cNvPicPr>
            <a:picLocks noChangeAspect="1"/>
          </p:cNvPicPr>
          <p:nvPr/>
        </p:nvPicPr>
        <p:blipFill>
          <a:blip r:embed="rId3"/>
          <a:stretch>
            <a:fillRect/>
          </a:stretch>
        </p:blipFill>
        <p:spPr>
          <a:xfrm>
            <a:off x="6178194" y="3918481"/>
            <a:ext cx="5936673" cy="2815001"/>
          </a:xfrm>
          <a:prstGeom prst="rect">
            <a:avLst/>
          </a:prstGeom>
        </p:spPr>
      </p:pic>
      <p:sp>
        <p:nvSpPr>
          <p:cNvPr id="9" name="TextBox 8">
            <a:extLst>
              <a:ext uri="{FF2B5EF4-FFF2-40B4-BE49-F238E27FC236}">
                <a16:creationId xmlns:a16="http://schemas.microsoft.com/office/drawing/2014/main" id="{10DA935B-8134-F5B4-02FE-2AEF2B5FF438}"/>
              </a:ext>
            </a:extLst>
          </p:cNvPr>
          <p:cNvSpPr txBox="1"/>
          <p:nvPr/>
        </p:nvSpPr>
        <p:spPr>
          <a:xfrm>
            <a:off x="6096000" y="3518371"/>
            <a:ext cx="3190046"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Classification Report </a:t>
            </a:r>
          </a:p>
        </p:txBody>
      </p:sp>
    </p:spTree>
    <p:extLst>
      <p:ext uri="{BB962C8B-B14F-4D97-AF65-F5344CB8AC3E}">
        <p14:creationId xmlns:p14="http://schemas.microsoft.com/office/powerpoint/2010/main" val="250091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F05EE0-A73F-F3AF-B494-8E295DCB5BF4}"/>
              </a:ext>
            </a:extLst>
          </p:cNvPr>
          <p:cNvPicPr>
            <a:picLocks noChangeAspect="1"/>
          </p:cNvPicPr>
          <p:nvPr/>
        </p:nvPicPr>
        <p:blipFill>
          <a:blip r:embed="rId3"/>
          <a:stretch>
            <a:fillRect/>
          </a:stretch>
        </p:blipFill>
        <p:spPr>
          <a:xfrm>
            <a:off x="1044397" y="1478622"/>
            <a:ext cx="5510516" cy="4336551"/>
          </a:xfrm>
          <a:prstGeom prst="rect">
            <a:avLst/>
          </a:prstGeom>
        </p:spPr>
      </p:pic>
      <p:sp>
        <p:nvSpPr>
          <p:cNvPr id="11" name="TextBox 10">
            <a:extLst>
              <a:ext uri="{FF2B5EF4-FFF2-40B4-BE49-F238E27FC236}">
                <a16:creationId xmlns:a16="http://schemas.microsoft.com/office/drawing/2014/main" id="{DAB379A1-73D9-918E-4621-8A9B20EFA3A7}"/>
              </a:ext>
            </a:extLst>
          </p:cNvPr>
          <p:cNvSpPr txBox="1"/>
          <p:nvPr/>
        </p:nvSpPr>
        <p:spPr>
          <a:xfrm>
            <a:off x="1044398" y="842772"/>
            <a:ext cx="5593070" cy="400110"/>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Confusion Matrix and ROC-AUC Curve</a:t>
            </a:r>
            <a:endParaRPr lang="en-US" sz="2000"/>
          </a:p>
        </p:txBody>
      </p:sp>
      <p:pic>
        <p:nvPicPr>
          <p:cNvPr id="13" name="Picture 12" descr="A graph of a function&#10;&#10;Description automatically generated with medium confidence">
            <a:extLst>
              <a:ext uri="{FF2B5EF4-FFF2-40B4-BE49-F238E27FC236}">
                <a16:creationId xmlns:a16="http://schemas.microsoft.com/office/drawing/2014/main" id="{C00F41A2-AE02-FA5E-C905-F4D1D3076998}"/>
              </a:ext>
            </a:extLst>
          </p:cNvPr>
          <p:cNvPicPr>
            <a:picLocks noChangeAspect="1"/>
          </p:cNvPicPr>
          <p:nvPr/>
        </p:nvPicPr>
        <p:blipFill>
          <a:blip r:embed="rId4"/>
          <a:stretch>
            <a:fillRect/>
          </a:stretch>
        </p:blipFill>
        <p:spPr>
          <a:xfrm>
            <a:off x="6844145" y="1478621"/>
            <a:ext cx="5029199" cy="4336551"/>
          </a:xfrm>
          <a:prstGeom prst="rect">
            <a:avLst/>
          </a:prstGeom>
        </p:spPr>
      </p:pic>
    </p:spTree>
    <p:extLst>
      <p:ext uri="{BB962C8B-B14F-4D97-AF65-F5344CB8AC3E}">
        <p14:creationId xmlns:p14="http://schemas.microsoft.com/office/powerpoint/2010/main" val="2485959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806F-DE8C-BE96-94B6-BDD104D5D75C}"/>
              </a:ext>
            </a:extLst>
          </p:cNvPr>
          <p:cNvSpPr>
            <a:spLocks noGrp="1"/>
          </p:cNvSpPr>
          <p:nvPr>
            <p:ph type="title"/>
          </p:nvPr>
        </p:nvSpPr>
        <p:spPr>
          <a:xfrm>
            <a:off x="1141413" y="618518"/>
            <a:ext cx="9247494" cy="846725"/>
          </a:xfrm>
        </p:spPr>
        <p:txBody>
          <a:bodyPr/>
          <a:lstStyle/>
          <a:p>
            <a:r>
              <a:rPr lang="en-US" sz="3600" b="1">
                <a:latin typeface="Times New Roman"/>
                <a:cs typeface="Times New Roman"/>
              </a:rPr>
              <a:t>Introduction</a:t>
            </a:r>
            <a:endParaRPr lang="en-US"/>
          </a:p>
        </p:txBody>
      </p:sp>
      <p:sp>
        <p:nvSpPr>
          <p:cNvPr id="3" name="Content Placeholder 2">
            <a:extLst>
              <a:ext uri="{FF2B5EF4-FFF2-40B4-BE49-F238E27FC236}">
                <a16:creationId xmlns:a16="http://schemas.microsoft.com/office/drawing/2014/main" id="{E5D90D09-185C-391C-5AE3-544D9FA18A70}"/>
              </a:ext>
            </a:extLst>
          </p:cNvPr>
          <p:cNvSpPr>
            <a:spLocks noGrp="1"/>
          </p:cNvSpPr>
          <p:nvPr>
            <p:ph idx="1"/>
          </p:nvPr>
        </p:nvSpPr>
        <p:spPr>
          <a:xfrm>
            <a:off x="1141413" y="1599492"/>
            <a:ext cx="9247494" cy="3457250"/>
          </a:xfrm>
        </p:spPr>
        <p:txBody>
          <a:bodyPr>
            <a:noAutofit/>
          </a:bodyPr>
          <a:lstStyle/>
          <a:p>
            <a:pPr marL="0" indent="0" algn="just">
              <a:buNone/>
            </a:pPr>
            <a:r>
              <a:rPr lang="en-US" sz="2000">
                <a:effectLst/>
                <a:latin typeface="Times New Roman" panose="02020603050405020304" pitchFamily="18" charset="0"/>
                <a:cs typeface="Times New Roman" panose="02020603050405020304" pitchFamily="18" charset="0"/>
              </a:rPr>
              <a:t>In the constantly changing landscape of cyber security and the Industrial Internet of Things (IoT), it's critical to have strong network security systems in place. Traditional intrusion detection methods often don't keep up with the complex and evolving threats. To overcome these challenges, we introduce SecureDNP3, a network intrusion detection system enhanced with machine learning. SecureDNP3 uses sophisticated machine learning algorithms to monitor network traffic patterns and detect unusual activities that could signal an intrusion. By leveraging historical data, SecureDNP3 offers a proactive defense mechanism, ensuring swift identification and response to potential security threats.</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599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D50B8A-89CD-7A5F-0239-9D9F6AF8FD48}"/>
              </a:ext>
            </a:extLst>
          </p:cNvPr>
          <p:cNvSpPr txBox="1"/>
          <p:nvPr/>
        </p:nvSpPr>
        <p:spPr>
          <a:xfrm>
            <a:off x="1224319" y="643467"/>
            <a:ext cx="5853112" cy="628649"/>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000" b="1" cap="all">
                <a:latin typeface="Times New Roman" panose="02020603050405020304" pitchFamily="18" charset="0"/>
                <a:ea typeface="+mj-ea"/>
                <a:cs typeface="Times New Roman" panose="02020603050405020304" pitchFamily="18" charset="0"/>
              </a:rPr>
              <a:t>5. Multi layer perceptron (MLP )</a:t>
            </a:r>
          </a:p>
        </p:txBody>
      </p:sp>
      <p:grpSp>
        <p:nvGrpSpPr>
          <p:cNvPr id="20" name="Group 19">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aphicFrame>
        <p:nvGraphicFramePr>
          <p:cNvPr id="11" name="TextBox 1">
            <a:extLst>
              <a:ext uri="{FF2B5EF4-FFF2-40B4-BE49-F238E27FC236}">
                <a16:creationId xmlns:a16="http://schemas.microsoft.com/office/drawing/2014/main" id="{B5B9017E-E291-C2F1-3E65-6AB8A52BC0FE}"/>
              </a:ext>
            </a:extLst>
          </p:cNvPr>
          <p:cNvGraphicFramePr/>
          <p:nvPr>
            <p:extLst>
              <p:ext uri="{D42A27DB-BD31-4B8C-83A1-F6EECF244321}">
                <p14:modId xmlns:p14="http://schemas.microsoft.com/office/powerpoint/2010/main" val="14179032"/>
              </p:ext>
            </p:extLst>
          </p:nvPr>
        </p:nvGraphicFramePr>
        <p:xfrm>
          <a:off x="1224316" y="1196403"/>
          <a:ext cx="4459287" cy="39650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F32225DC-66E9-9E1F-A883-BB180CBF0FFF}"/>
              </a:ext>
            </a:extLst>
          </p:cNvPr>
          <p:cNvSpPr txBox="1"/>
          <p:nvPr/>
        </p:nvSpPr>
        <p:spPr>
          <a:xfrm>
            <a:off x="6196578" y="1215143"/>
            <a:ext cx="2548816"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Classification Report</a:t>
            </a:r>
          </a:p>
        </p:txBody>
      </p:sp>
      <p:pic>
        <p:nvPicPr>
          <p:cNvPr id="10" name="Picture 9" descr="A screenshot of a computer screen&#10;&#10;Description automatically generated">
            <a:extLst>
              <a:ext uri="{FF2B5EF4-FFF2-40B4-BE49-F238E27FC236}">
                <a16:creationId xmlns:a16="http://schemas.microsoft.com/office/drawing/2014/main" id="{54903EE6-9332-8BBC-9306-6B7AE7070FED}"/>
              </a:ext>
            </a:extLst>
          </p:cNvPr>
          <p:cNvPicPr>
            <a:picLocks noChangeAspect="1"/>
          </p:cNvPicPr>
          <p:nvPr/>
        </p:nvPicPr>
        <p:blipFill>
          <a:blip r:embed="rId9"/>
          <a:stretch>
            <a:fillRect/>
          </a:stretch>
        </p:blipFill>
        <p:spPr>
          <a:xfrm>
            <a:off x="6199894" y="1728788"/>
            <a:ext cx="5359400" cy="3898900"/>
          </a:xfrm>
          <a:prstGeom prst="rect">
            <a:avLst/>
          </a:prstGeom>
        </p:spPr>
      </p:pic>
    </p:spTree>
    <p:extLst>
      <p:ext uri="{BB962C8B-B14F-4D97-AF65-F5344CB8AC3E}">
        <p14:creationId xmlns:p14="http://schemas.microsoft.com/office/powerpoint/2010/main" val="205333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9FB597-3E40-E9D2-6C08-474A4A4B3401}"/>
              </a:ext>
            </a:extLst>
          </p:cNvPr>
          <p:cNvSpPr txBox="1"/>
          <p:nvPr/>
        </p:nvSpPr>
        <p:spPr>
          <a:xfrm>
            <a:off x="814835" y="1119645"/>
            <a:ext cx="6953314"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Confusion Matrix and ROC-AUC for Multi Layer Perceptron</a:t>
            </a:r>
          </a:p>
        </p:txBody>
      </p:sp>
      <p:pic>
        <p:nvPicPr>
          <p:cNvPr id="6" name="Picture 5" descr="A graph showing different colored squares&#10;&#10;Description automatically generated with medium confidence">
            <a:extLst>
              <a:ext uri="{FF2B5EF4-FFF2-40B4-BE49-F238E27FC236}">
                <a16:creationId xmlns:a16="http://schemas.microsoft.com/office/drawing/2014/main" id="{62F53C2C-0050-A850-1C3F-19928ED159BA}"/>
              </a:ext>
            </a:extLst>
          </p:cNvPr>
          <p:cNvPicPr>
            <a:picLocks noChangeAspect="1"/>
          </p:cNvPicPr>
          <p:nvPr/>
        </p:nvPicPr>
        <p:blipFill>
          <a:blip r:embed="rId2"/>
          <a:stretch>
            <a:fillRect/>
          </a:stretch>
        </p:blipFill>
        <p:spPr>
          <a:xfrm>
            <a:off x="892510" y="1637030"/>
            <a:ext cx="5314651" cy="3949700"/>
          </a:xfrm>
          <a:prstGeom prst="rect">
            <a:avLst/>
          </a:prstGeom>
        </p:spPr>
      </p:pic>
      <p:pic>
        <p:nvPicPr>
          <p:cNvPr id="8" name="Picture 7" descr="A graph of a function&#10;&#10;Description automatically generated with medium confidence">
            <a:extLst>
              <a:ext uri="{FF2B5EF4-FFF2-40B4-BE49-F238E27FC236}">
                <a16:creationId xmlns:a16="http://schemas.microsoft.com/office/drawing/2014/main" id="{E854FB26-B84A-6DCB-7A9F-2A95402C88B7}"/>
              </a:ext>
            </a:extLst>
          </p:cNvPr>
          <p:cNvPicPr>
            <a:picLocks noChangeAspect="1"/>
          </p:cNvPicPr>
          <p:nvPr/>
        </p:nvPicPr>
        <p:blipFill>
          <a:blip r:embed="rId3"/>
          <a:stretch>
            <a:fillRect/>
          </a:stretch>
        </p:blipFill>
        <p:spPr>
          <a:xfrm>
            <a:off x="6476924" y="1637030"/>
            <a:ext cx="5092700" cy="3949700"/>
          </a:xfrm>
          <a:prstGeom prst="rect">
            <a:avLst/>
          </a:prstGeom>
        </p:spPr>
      </p:pic>
    </p:spTree>
    <p:extLst>
      <p:ext uri="{BB962C8B-B14F-4D97-AF65-F5344CB8AC3E}">
        <p14:creationId xmlns:p14="http://schemas.microsoft.com/office/powerpoint/2010/main" val="1780347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2D50B8A-89CD-7A5F-0239-9D9F6AF8FD48}"/>
              </a:ext>
            </a:extLst>
          </p:cNvPr>
          <p:cNvSpPr txBox="1"/>
          <p:nvPr/>
        </p:nvSpPr>
        <p:spPr>
          <a:xfrm>
            <a:off x="907700" y="710759"/>
            <a:ext cx="4890672"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6. </a:t>
            </a:r>
            <a:r>
              <a:rPr lang="en-US" sz="2000" b="1">
                <a:effectLst/>
                <a:latin typeface="Times New Roman" panose="02020603050405020304" pitchFamily="18" charset="0"/>
                <a:cs typeface="Times New Roman" panose="02020603050405020304" pitchFamily="18" charset="0"/>
              </a:rPr>
              <a:t>Gradient Boosting Machines - </a:t>
            </a:r>
            <a:r>
              <a:rPr lang="en-US" sz="2000" b="1" err="1">
                <a:latin typeface="Times New Roman" panose="02020603050405020304" pitchFamily="18" charset="0"/>
                <a:cs typeface="Times New Roman" panose="02020603050405020304" pitchFamily="18" charset="0"/>
              </a:rPr>
              <a:t>CATBoost</a:t>
            </a:r>
            <a:endParaRPr lang="en-US" sz="2000" b="1">
              <a:latin typeface="Times New Roman" panose="02020603050405020304" pitchFamily="18" charset="0"/>
              <a:cs typeface="Times New Roman" panose="02020603050405020304" pitchFamily="18" charset="0"/>
            </a:endParaRPr>
          </a:p>
        </p:txBody>
      </p:sp>
      <p:pic>
        <p:nvPicPr>
          <p:cNvPr id="3" name="Picture 2" descr="A screenshot of a computer screen&#10;&#10;Description automatically generated">
            <a:extLst>
              <a:ext uri="{FF2B5EF4-FFF2-40B4-BE49-F238E27FC236}">
                <a16:creationId xmlns:a16="http://schemas.microsoft.com/office/drawing/2014/main" id="{9190732C-7CA7-0458-C289-68E1C0010AFD}"/>
              </a:ext>
            </a:extLst>
          </p:cNvPr>
          <p:cNvPicPr>
            <a:picLocks noChangeAspect="1"/>
          </p:cNvPicPr>
          <p:nvPr/>
        </p:nvPicPr>
        <p:blipFill>
          <a:blip r:embed="rId2"/>
          <a:stretch>
            <a:fillRect/>
          </a:stretch>
        </p:blipFill>
        <p:spPr>
          <a:xfrm>
            <a:off x="6096000" y="1954829"/>
            <a:ext cx="5257800" cy="3873500"/>
          </a:xfrm>
          <a:prstGeom prst="rect">
            <a:avLst/>
          </a:prstGeom>
        </p:spPr>
      </p:pic>
      <p:sp>
        <p:nvSpPr>
          <p:cNvPr id="4" name="TextBox 3">
            <a:extLst>
              <a:ext uri="{FF2B5EF4-FFF2-40B4-BE49-F238E27FC236}">
                <a16:creationId xmlns:a16="http://schemas.microsoft.com/office/drawing/2014/main" id="{42BF22BD-15C1-9EB1-E241-D379A0CB9372}"/>
              </a:ext>
            </a:extLst>
          </p:cNvPr>
          <p:cNvSpPr txBox="1"/>
          <p:nvPr/>
        </p:nvSpPr>
        <p:spPr>
          <a:xfrm>
            <a:off x="5993853" y="1502484"/>
            <a:ext cx="2309117" cy="369332"/>
          </a:xfrm>
          <a:prstGeom prst="rect">
            <a:avLst/>
          </a:prstGeom>
          <a:noFill/>
        </p:spPr>
        <p:txBody>
          <a:bodyPr wrap="square">
            <a:spAutoFit/>
          </a:bodyPr>
          <a:lstStyle/>
          <a:p>
            <a:r>
              <a:rPr lang="en-US" sz="1800" b="1">
                <a:latin typeface="Times New Roman" panose="02020603050405020304" pitchFamily="18" charset="0"/>
                <a:cs typeface="Times New Roman" panose="02020603050405020304" pitchFamily="18" charset="0"/>
              </a:rPr>
              <a:t>Classification Report</a:t>
            </a:r>
          </a:p>
        </p:txBody>
      </p:sp>
      <p:graphicFrame>
        <p:nvGraphicFramePr>
          <p:cNvPr id="9" name="TextBox 1">
            <a:extLst>
              <a:ext uri="{FF2B5EF4-FFF2-40B4-BE49-F238E27FC236}">
                <a16:creationId xmlns:a16="http://schemas.microsoft.com/office/drawing/2014/main" id="{02ED5560-BFD6-58A1-ED31-080083C20551}"/>
              </a:ext>
            </a:extLst>
          </p:cNvPr>
          <p:cNvGraphicFramePr/>
          <p:nvPr>
            <p:extLst>
              <p:ext uri="{D42A27DB-BD31-4B8C-83A1-F6EECF244321}">
                <p14:modId xmlns:p14="http://schemas.microsoft.com/office/powerpoint/2010/main" val="2260746257"/>
              </p:ext>
            </p:extLst>
          </p:nvPr>
        </p:nvGraphicFramePr>
        <p:xfrm>
          <a:off x="907700" y="1110869"/>
          <a:ext cx="4731100" cy="480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139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62D009-9132-8E5C-7F62-BBE3CD5B0823}"/>
              </a:ext>
            </a:extLst>
          </p:cNvPr>
          <p:cNvPicPr>
            <a:picLocks noChangeAspect="1"/>
          </p:cNvPicPr>
          <p:nvPr/>
        </p:nvPicPr>
        <p:blipFill>
          <a:blip r:embed="rId2"/>
          <a:stretch>
            <a:fillRect/>
          </a:stretch>
        </p:blipFill>
        <p:spPr>
          <a:xfrm>
            <a:off x="221673" y="1222375"/>
            <a:ext cx="5874327" cy="4413250"/>
          </a:xfrm>
          <a:prstGeom prst="rect">
            <a:avLst/>
          </a:prstGeom>
        </p:spPr>
      </p:pic>
      <p:pic>
        <p:nvPicPr>
          <p:cNvPr id="5" name="Picture 4">
            <a:extLst>
              <a:ext uri="{FF2B5EF4-FFF2-40B4-BE49-F238E27FC236}">
                <a16:creationId xmlns:a16="http://schemas.microsoft.com/office/drawing/2014/main" id="{5442877D-3064-9710-FA76-21FCA4D7817A}"/>
              </a:ext>
            </a:extLst>
          </p:cNvPr>
          <p:cNvPicPr>
            <a:picLocks noChangeAspect="1"/>
          </p:cNvPicPr>
          <p:nvPr/>
        </p:nvPicPr>
        <p:blipFill>
          <a:blip r:embed="rId3"/>
          <a:stretch>
            <a:fillRect/>
          </a:stretch>
        </p:blipFill>
        <p:spPr>
          <a:xfrm>
            <a:off x="6394449" y="1222375"/>
            <a:ext cx="5575877" cy="4413250"/>
          </a:xfrm>
          <a:prstGeom prst="rect">
            <a:avLst/>
          </a:prstGeom>
        </p:spPr>
      </p:pic>
      <p:sp>
        <p:nvSpPr>
          <p:cNvPr id="7" name="TextBox 6">
            <a:extLst>
              <a:ext uri="{FF2B5EF4-FFF2-40B4-BE49-F238E27FC236}">
                <a16:creationId xmlns:a16="http://schemas.microsoft.com/office/drawing/2014/main" id="{86CD760F-7B21-2B8A-4821-733CF081F15D}"/>
              </a:ext>
            </a:extLst>
          </p:cNvPr>
          <p:cNvSpPr txBox="1"/>
          <p:nvPr/>
        </p:nvSpPr>
        <p:spPr>
          <a:xfrm>
            <a:off x="1143000" y="688637"/>
            <a:ext cx="4504765" cy="400110"/>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Confusion Matrix and ROC-AUC </a:t>
            </a:r>
            <a:endParaRPr lang="en-US" sz="2000"/>
          </a:p>
        </p:txBody>
      </p:sp>
    </p:spTree>
    <p:extLst>
      <p:ext uri="{BB962C8B-B14F-4D97-AF65-F5344CB8AC3E}">
        <p14:creationId xmlns:p14="http://schemas.microsoft.com/office/powerpoint/2010/main" val="1037658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D90A-0B6C-EF7E-3306-7383CAAFAF95}"/>
              </a:ext>
            </a:extLst>
          </p:cNvPr>
          <p:cNvSpPr>
            <a:spLocks noGrp="1"/>
          </p:cNvSpPr>
          <p:nvPr>
            <p:ph type="title"/>
          </p:nvPr>
        </p:nvSpPr>
        <p:spPr>
          <a:xfrm>
            <a:off x="893853" y="803184"/>
            <a:ext cx="10487738" cy="511639"/>
          </a:xfrm>
        </p:spPr>
        <p:txBody>
          <a:bodyPr>
            <a:noAutofit/>
          </a:bodyPr>
          <a:lstStyle/>
          <a:p>
            <a:r>
              <a:rPr lang="en-US" sz="2000" b="1">
                <a:latin typeface="Times New Roman"/>
                <a:cs typeface="Times New Roman"/>
              </a:rPr>
              <a:t>7. </a:t>
            </a:r>
            <a:r>
              <a:rPr lang="en-US" sz="2000" b="1" cap="none">
                <a:effectLst/>
                <a:latin typeface="Times New Roman"/>
                <a:cs typeface="Times New Roman"/>
              </a:rPr>
              <a:t>Gradient Boosting Machines </a:t>
            </a:r>
            <a:r>
              <a:rPr lang="en-US" sz="2000" b="1" cap="none">
                <a:latin typeface="Times New Roman"/>
                <a:cs typeface="Times New Roman"/>
              </a:rPr>
              <a:t>- </a:t>
            </a:r>
            <a:r>
              <a:rPr lang="en-US" sz="2000" b="1">
                <a:latin typeface="Times New Roman"/>
                <a:cs typeface="Times New Roman"/>
              </a:rPr>
              <a:t>XGB</a:t>
            </a:r>
            <a:r>
              <a:rPr lang="en-US" sz="2000" b="1" cap="none">
                <a:latin typeface="Times New Roman"/>
                <a:cs typeface="Times New Roman"/>
              </a:rPr>
              <a:t>oost</a:t>
            </a:r>
            <a:endParaRPr lang="en-US" sz="2000" b="1">
              <a:latin typeface="Times New Roman"/>
              <a:cs typeface="Times New Roman"/>
            </a:endParaRPr>
          </a:p>
        </p:txBody>
      </p:sp>
      <p:pic>
        <p:nvPicPr>
          <p:cNvPr id="5" name="Content Placeholder 4" descr="A screenshot of a computer screen&#10;&#10;Description automatically generated">
            <a:extLst>
              <a:ext uri="{FF2B5EF4-FFF2-40B4-BE49-F238E27FC236}">
                <a16:creationId xmlns:a16="http://schemas.microsoft.com/office/drawing/2014/main" id="{4ACAA73D-8E53-6A61-471D-4E6E73B719BB}"/>
              </a:ext>
            </a:extLst>
          </p:cNvPr>
          <p:cNvPicPr>
            <a:picLocks noGrp="1" noChangeAspect="1"/>
          </p:cNvPicPr>
          <p:nvPr>
            <p:ph idx="1"/>
          </p:nvPr>
        </p:nvPicPr>
        <p:blipFill>
          <a:blip r:embed="rId2"/>
          <a:stretch>
            <a:fillRect/>
          </a:stretch>
        </p:blipFill>
        <p:spPr>
          <a:xfrm>
            <a:off x="7252575" y="2732750"/>
            <a:ext cx="4798063" cy="3541713"/>
          </a:xfrm>
        </p:spPr>
      </p:pic>
      <p:sp>
        <p:nvSpPr>
          <p:cNvPr id="6" name="TextBox 5">
            <a:extLst>
              <a:ext uri="{FF2B5EF4-FFF2-40B4-BE49-F238E27FC236}">
                <a16:creationId xmlns:a16="http://schemas.microsoft.com/office/drawing/2014/main" id="{93DAFA63-FAFE-BFF7-3566-3C9D3E96AB28}"/>
              </a:ext>
            </a:extLst>
          </p:cNvPr>
          <p:cNvSpPr txBox="1"/>
          <p:nvPr/>
        </p:nvSpPr>
        <p:spPr>
          <a:xfrm>
            <a:off x="8317582" y="2223569"/>
            <a:ext cx="2309117" cy="369332"/>
          </a:xfrm>
          <a:prstGeom prst="rect">
            <a:avLst/>
          </a:prstGeom>
          <a:noFill/>
        </p:spPr>
        <p:txBody>
          <a:bodyPr wrap="square">
            <a:spAutoFit/>
          </a:bodyPr>
          <a:lstStyle/>
          <a:p>
            <a:r>
              <a:rPr lang="en-US" sz="1800" b="1">
                <a:latin typeface="Times New Roman" panose="02020603050405020304" pitchFamily="18" charset="0"/>
                <a:cs typeface="Times New Roman" panose="02020603050405020304" pitchFamily="18" charset="0"/>
              </a:rPr>
              <a:t>Classification Report</a:t>
            </a:r>
          </a:p>
        </p:txBody>
      </p:sp>
      <p:sp>
        <p:nvSpPr>
          <p:cNvPr id="7" name="TextBox 6">
            <a:extLst>
              <a:ext uri="{FF2B5EF4-FFF2-40B4-BE49-F238E27FC236}">
                <a16:creationId xmlns:a16="http://schemas.microsoft.com/office/drawing/2014/main" id="{6C6DECFF-5EAF-869F-FB81-5A79031247A6}"/>
              </a:ext>
            </a:extLst>
          </p:cNvPr>
          <p:cNvSpPr txBox="1"/>
          <p:nvPr/>
        </p:nvSpPr>
        <p:spPr>
          <a:xfrm>
            <a:off x="893853" y="1499489"/>
            <a:ext cx="6164493" cy="2862322"/>
          </a:xfrm>
          <a:prstGeom prst="rect">
            <a:avLst/>
          </a:prstGeom>
          <a:noFill/>
        </p:spPr>
        <p:txBody>
          <a:bodyPr wrap="square" rtlCol="0">
            <a:spAutoFit/>
          </a:bodyPr>
          <a:lstStyle/>
          <a:p>
            <a:pPr algn="just"/>
            <a:r>
              <a:rPr lang="en-US" err="1">
                <a:effectLst/>
                <a:latin typeface="Times New Roman" panose="02020603050405020304" pitchFamily="18" charset="0"/>
                <a:cs typeface="Times New Roman" panose="02020603050405020304" pitchFamily="18" charset="0"/>
              </a:rPr>
              <a:t>XGBoost</a:t>
            </a:r>
            <a:r>
              <a:rPr lang="en-US">
                <a:effectLst/>
                <a:latin typeface="Times New Roman" panose="02020603050405020304" pitchFamily="18" charset="0"/>
                <a:cs typeface="Times New Roman" panose="02020603050405020304" pitchFamily="18" charset="0"/>
              </a:rPr>
              <a:t> offers a robust, accurate, and efficient solution for implementing a machine learning-based NIDS in critical infrastructure settings, where high performance and accuracy are essential for protecting against sophisticated attacks. Its ability to manage complex, high-dimensional data and imbalanced classes, combined with powerful model interpretation capabilities, makes it an excellent choice for securing DNP3 environments.</a:t>
            </a:r>
          </a:p>
          <a:p>
            <a:pPr algn="just"/>
            <a:endParaRPr lang="en-US">
              <a:latin typeface="Times New Roman" panose="02020603050405020304" pitchFamily="18" charset="0"/>
              <a:cs typeface="Times New Roman" panose="02020603050405020304" pitchFamily="18" charset="0"/>
            </a:endParaRPr>
          </a:p>
          <a:p>
            <a:pPr algn="just"/>
            <a:r>
              <a:rPr lang="en-US" err="1">
                <a:effectLst/>
                <a:latin typeface="Times New Roman" panose="02020603050405020304" pitchFamily="18" charset="0"/>
                <a:cs typeface="Times New Roman" panose="02020603050405020304" pitchFamily="18" charset="0"/>
              </a:rPr>
              <a:t>XGBoost</a:t>
            </a:r>
            <a:r>
              <a:rPr lang="en-US">
                <a:effectLst/>
                <a:latin typeface="Times New Roman" panose="02020603050405020304" pitchFamily="18" charset="0"/>
                <a:cs typeface="Times New Roman" panose="02020603050405020304" pitchFamily="18" charset="0"/>
              </a:rPr>
              <a:t> provides advanced regularization (L1 &amp; L2), which helps prevent overfitting.</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0851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6BD88E-CA1F-0D7D-B752-261B33E910E3}"/>
              </a:ext>
            </a:extLst>
          </p:cNvPr>
          <p:cNvSpPr txBox="1"/>
          <p:nvPr/>
        </p:nvSpPr>
        <p:spPr>
          <a:xfrm>
            <a:off x="1376979" y="815795"/>
            <a:ext cx="6110342" cy="400110"/>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Confusion Matrix and ROC-AUC </a:t>
            </a:r>
            <a:endParaRPr lang="en-US" sz="2000"/>
          </a:p>
        </p:txBody>
      </p:sp>
      <p:pic>
        <p:nvPicPr>
          <p:cNvPr id="7" name="Picture 6" descr="A diagram of a confused matrix&#10;&#10;Description automatically generated">
            <a:extLst>
              <a:ext uri="{FF2B5EF4-FFF2-40B4-BE49-F238E27FC236}">
                <a16:creationId xmlns:a16="http://schemas.microsoft.com/office/drawing/2014/main" id="{6C66D7C9-11F2-0EC8-939D-C7E5E6C18324}"/>
              </a:ext>
            </a:extLst>
          </p:cNvPr>
          <p:cNvPicPr>
            <a:picLocks noChangeAspect="1"/>
          </p:cNvPicPr>
          <p:nvPr/>
        </p:nvPicPr>
        <p:blipFill>
          <a:blip r:embed="rId2"/>
          <a:stretch>
            <a:fillRect/>
          </a:stretch>
        </p:blipFill>
        <p:spPr>
          <a:xfrm>
            <a:off x="609600" y="1676885"/>
            <a:ext cx="5486400" cy="4143001"/>
          </a:xfrm>
          <a:prstGeom prst="rect">
            <a:avLst/>
          </a:prstGeom>
        </p:spPr>
      </p:pic>
      <p:pic>
        <p:nvPicPr>
          <p:cNvPr id="9" name="Picture 8" descr="A graph of a function&#10;&#10;Description automatically generated with medium confidence">
            <a:extLst>
              <a:ext uri="{FF2B5EF4-FFF2-40B4-BE49-F238E27FC236}">
                <a16:creationId xmlns:a16="http://schemas.microsoft.com/office/drawing/2014/main" id="{35A9550D-655C-C0F5-1281-FBEE54FA8B7F}"/>
              </a:ext>
            </a:extLst>
          </p:cNvPr>
          <p:cNvPicPr>
            <a:picLocks noChangeAspect="1"/>
          </p:cNvPicPr>
          <p:nvPr/>
        </p:nvPicPr>
        <p:blipFill>
          <a:blip r:embed="rId3"/>
          <a:stretch>
            <a:fillRect/>
          </a:stretch>
        </p:blipFill>
        <p:spPr>
          <a:xfrm>
            <a:off x="6412379" y="1676885"/>
            <a:ext cx="5248910" cy="4143001"/>
          </a:xfrm>
          <a:prstGeom prst="rect">
            <a:avLst/>
          </a:prstGeom>
        </p:spPr>
      </p:pic>
    </p:spTree>
    <p:extLst>
      <p:ext uri="{BB962C8B-B14F-4D97-AF65-F5344CB8AC3E}">
        <p14:creationId xmlns:p14="http://schemas.microsoft.com/office/powerpoint/2010/main" val="4121592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783836-7DD9-850D-B232-DF3893CE0BE0}"/>
              </a:ext>
            </a:extLst>
          </p:cNvPr>
          <p:cNvSpPr txBox="1"/>
          <p:nvPr/>
        </p:nvSpPr>
        <p:spPr>
          <a:xfrm>
            <a:off x="965771" y="801384"/>
            <a:ext cx="8250148"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8. </a:t>
            </a:r>
            <a:r>
              <a:rPr lang="en-US" sz="2000" b="1">
                <a:effectLst/>
                <a:latin typeface="Times New Roman" panose="02020603050405020304" pitchFamily="18" charset="0"/>
                <a:cs typeface="Times New Roman" panose="02020603050405020304" pitchFamily="18" charset="0"/>
              </a:rPr>
              <a:t>Long Short-Term Memory Recurrent Neural Network (</a:t>
            </a:r>
            <a:r>
              <a:rPr lang="en-US" sz="2000" b="1">
                <a:latin typeface="Times New Roman" panose="02020603050405020304" pitchFamily="18" charset="0"/>
                <a:cs typeface="Times New Roman" panose="02020603050405020304" pitchFamily="18" charset="0"/>
              </a:rPr>
              <a:t>LSTM RNN)</a:t>
            </a:r>
          </a:p>
        </p:txBody>
      </p:sp>
      <p:pic>
        <p:nvPicPr>
          <p:cNvPr id="4" name="Picture 3" descr="A screenshot of a computer screen&#10;&#10;Description automatically generated">
            <a:extLst>
              <a:ext uri="{FF2B5EF4-FFF2-40B4-BE49-F238E27FC236}">
                <a16:creationId xmlns:a16="http://schemas.microsoft.com/office/drawing/2014/main" id="{DBD180FE-69CC-6444-AE02-DFFE688B59B2}"/>
              </a:ext>
            </a:extLst>
          </p:cNvPr>
          <p:cNvPicPr>
            <a:picLocks noChangeAspect="1"/>
          </p:cNvPicPr>
          <p:nvPr/>
        </p:nvPicPr>
        <p:blipFill>
          <a:blip r:embed="rId2"/>
          <a:stretch>
            <a:fillRect/>
          </a:stretch>
        </p:blipFill>
        <p:spPr>
          <a:xfrm>
            <a:off x="6650805" y="2629154"/>
            <a:ext cx="5461000" cy="3606800"/>
          </a:xfrm>
          <a:prstGeom prst="rect">
            <a:avLst/>
          </a:prstGeom>
        </p:spPr>
      </p:pic>
      <p:sp>
        <p:nvSpPr>
          <p:cNvPr id="5" name="TextBox 4">
            <a:extLst>
              <a:ext uri="{FF2B5EF4-FFF2-40B4-BE49-F238E27FC236}">
                <a16:creationId xmlns:a16="http://schemas.microsoft.com/office/drawing/2014/main" id="{D4CF4065-41F6-941F-1EFF-D90333002646}"/>
              </a:ext>
            </a:extLst>
          </p:cNvPr>
          <p:cNvSpPr txBox="1"/>
          <p:nvPr/>
        </p:nvSpPr>
        <p:spPr>
          <a:xfrm>
            <a:off x="6794643" y="2146825"/>
            <a:ext cx="3035652" cy="400110"/>
          </a:xfrm>
          <a:prstGeom prst="rect">
            <a:avLst/>
          </a:prstGeom>
          <a:noFill/>
        </p:spPr>
        <p:txBody>
          <a:bodyPr wrap="square" rtlCol="0">
            <a:spAutoFit/>
          </a:bodyPr>
          <a:lstStyle/>
          <a:p>
            <a:r>
              <a:rPr lang="en-US" sz="2000" b="1">
                <a:latin typeface="Times New Roman" panose="02020603050405020304" pitchFamily="18" charset="0"/>
                <a:cs typeface="Times New Roman" panose="02020603050405020304" pitchFamily="18" charset="0"/>
              </a:rPr>
              <a:t>Classification Report</a:t>
            </a:r>
          </a:p>
        </p:txBody>
      </p:sp>
      <p:sp>
        <p:nvSpPr>
          <p:cNvPr id="6" name="TextBox 5">
            <a:extLst>
              <a:ext uri="{FF2B5EF4-FFF2-40B4-BE49-F238E27FC236}">
                <a16:creationId xmlns:a16="http://schemas.microsoft.com/office/drawing/2014/main" id="{E804221E-DA98-8839-4E0B-05D491BF806F}"/>
              </a:ext>
            </a:extLst>
          </p:cNvPr>
          <p:cNvSpPr txBox="1"/>
          <p:nvPr/>
        </p:nvSpPr>
        <p:spPr>
          <a:xfrm>
            <a:off x="965771" y="1469717"/>
            <a:ext cx="5580784" cy="1754326"/>
          </a:xfrm>
          <a:prstGeom prst="rect">
            <a:avLst/>
          </a:prstGeom>
          <a:noFill/>
        </p:spPr>
        <p:txBody>
          <a:bodyPr wrap="square" rtlCol="0">
            <a:spAutoFit/>
          </a:bodyPr>
          <a:lstStyle/>
          <a:p>
            <a:pPr algn="just"/>
            <a:r>
              <a:rPr lang="en-US">
                <a:effectLst/>
                <a:latin typeface="Times New Roman" panose="02020603050405020304" pitchFamily="18" charset="0"/>
                <a:cs typeface="Times New Roman" panose="02020603050405020304" pitchFamily="18" charset="0"/>
              </a:rPr>
              <a:t>Long Short-Term Memory (LSTM) networks, a type of Recurrent Neural Network (RNN), for a machine learning-based Network Intrusion Detection System (NIDS) in environments like DNP3 (Distributed Network Protocol 3) offers distinct advantages, especially considering the sequential nature of network traffic.</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0399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A09F5-5C9E-55C9-1188-ED3698FFD557}"/>
              </a:ext>
            </a:extLst>
          </p:cNvPr>
          <p:cNvPicPr>
            <a:picLocks noChangeAspect="1"/>
          </p:cNvPicPr>
          <p:nvPr/>
        </p:nvPicPr>
        <p:blipFill>
          <a:blip r:embed="rId2"/>
          <a:stretch>
            <a:fillRect/>
          </a:stretch>
        </p:blipFill>
        <p:spPr>
          <a:xfrm>
            <a:off x="273628" y="1372178"/>
            <a:ext cx="5628192" cy="4571422"/>
          </a:xfrm>
          <a:prstGeom prst="rect">
            <a:avLst/>
          </a:prstGeom>
        </p:spPr>
      </p:pic>
      <p:pic>
        <p:nvPicPr>
          <p:cNvPr id="5" name="Picture 4">
            <a:extLst>
              <a:ext uri="{FF2B5EF4-FFF2-40B4-BE49-F238E27FC236}">
                <a16:creationId xmlns:a16="http://schemas.microsoft.com/office/drawing/2014/main" id="{2FDE639C-E8E3-51E5-68FE-DA1348D2D222}"/>
              </a:ext>
            </a:extLst>
          </p:cNvPr>
          <p:cNvPicPr>
            <a:picLocks noChangeAspect="1"/>
          </p:cNvPicPr>
          <p:nvPr/>
        </p:nvPicPr>
        <p:blipFill>
          <a:blip r:embed="rId3"/>
          <a:stretch>
            <a:fillRect/>
          </a:stretch>
        </p:blipFill>
        <p:spPr>
          <a:xfrm>
            <a:off x="6096000" y="1372178"/>
            <a:ext cx="5985164" cy="4571422"/>
          </a:xfrm>
          <a:prstGeom prst="rect">
            <a:avLst/>
          </a:prstGeom>
        </p:spPr>
      </p:pic>
      <p:sp>
        <p:nvSpPr>
          <p:cNvPr id="7" name="TextBox 6">
            <a:extLst>
              <a:ext uri="{FF2B5EF4-FFF2-40B4-BE49-F238E27FC236}">
                <a16:creationId xmlns:a16="http://schemas.microsoft.com/office/drawing/2014/main" id="{37EC24AC-A2C9-FFBB-273B-8B21DF5E75B7}"/>
              </a:ext>
            </a:extLst>
          </p:cNvPr>
          <p:cNvSpPr txBox="1"/>
          <p:nvPr/>
        </p:nvSpPr>
        <p:spPr>
          <a:xfrm>
            <a:off x="1245742" y="729734"/>
            <a:ext cx="4045449" cy="400110"/>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Confusion Matrix and ROC-AUC </a:t>
            </a:r>
            <a:endParaRPr lang="en-US" sz="2000"/>
          </a:p>
        </p:txBody>
      </p:sp>
    </p:spTree>
    <p:extLst>
      <p:ext uri="{BB962C8B-B14F-4D97-AF65-F5344CB8AC3E}">
        <p14:creationId xmlns:p14="http://schemas.microsoft.com/office/powerpoint/2010/main" val="562512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505B2-67F8-B95C-17B4-6375E214265F}"/>
              </a:ext>
            </a:extLst>
          </p:cNvPr>
          <p:cNvSpPr>
            <a:spLocks noGrp="1"/>
          </p:cNvSpPr>
          <p:nvPr>
            <p:ph type="title"/>
          </p:nvPr>
        </p:nvSpPr>
        <p:spPr>
          <a:xfrm>
            <a:off x="937649" y="561831"/>
            <a:ext cx="5603000" cy="460269"/>
          </a:xfrm>
        </p:spPr>
        <p:txBody>
          <a:bodyPr>
            <a:noAutofit/>
          </a:bodyPr>
          <a:lstStyle/>
          <a:p>
            <a:r>
              <a:rPr lang="en-US" sz="2000" b="1">
                <a:latin typeface="Times New Roman" panose="02020603050405020304" pitchFamily="18" charset="0"/>
                <a:cs typeface="Times New Roman" panose="02020603050405020304" pitchFamily="18" charset="0"/>
              </a:rPr>
              <a:t>9. </a:t>
            </a:r>
            <a:r>
              <a:rPr lang="en-US" sz="2000" b="1">
                <a:effectLst/>
                <a:latin typeface="Times New Roman" panose="02020603050405020304" pitchFamily="18" charset="0"/>
                <a:cs typeface="Times New Roman" panose="02020603050405020304" pitchFamily="18" charset="0"/>
              </a:rPr>
              <a:t>Stochastic Gradient Descent (</a:t>
            </a:r>
            <a:r>
              <a:rPr lang="en-US" sz="2000" b="1">
                <a:latin typeface="Times New Roman" panose="02020603050405020304" pitchFamily="18" charset="0"/>
                <a:cs typeface="Times New Roman" panose="02020603050405020304" pitchFamily="18" charset="0"/>
              </a:rPr>
              <a:t>SGD)</a:t>
            </a:r>
          </a:p>
        </p:txBody>
      </p:sp>
      <p:sp>
        <p:nvSpPr>
          <p:cNvPr id="5" name="AutoShape 4">
            <a:extLst>
              <a:ext uri="{FF2B5EF4-FFF2-40B4-BE49-F238E27FC236}">
                <a16:creationId xmlns:a16="http://schemas.microsoft.com/office/drawing/2014/main" id="{1EDD01A4-B6D9-73EA-D968-5823371E8F24}"/>
              </a:ext>
            </a:extLst>
          </p:cNvPr>
          <p:cNvSpPr>
            <a:spLocks noChangeAspect="1" noChangeArrowheads="1"/>
          </p:cNvSpPr>
          <p:nvPr/>
        </p:nvSpPr>
        <p:spPr bwMode="auto">
          <a:xfrm>
            <a:off x="3606229" y="791966"/>
            <a:ext cx="5126805" cy="27894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screenshot of a computer screen&#10;&#10;Description automatically generated">
            <a:extLst>
              <a:ext uri="{FF2B5EF4-FFF2-40B4-BE49-F238E27FC236}">
                <a16:creationId xmlns:a16="http://schemas.microsoft.com/office/drawing/2014/main" id="{99EC5D39-5D7A-9F52-67BF-219C81FE8FDF}"/>
              </a:ext>
            </a:extLst>
          </p:cNvPr>
          <p:cNvPicPr>
            <a:picLocks noChangeAspect="1"/>
          </p:cNvPicPr>
          <p:nvPr/>
        </p:nvPicPr>
        <p:blipFill>
          <a:blip r:embed="rId2"/>
          <a:stretch>
            <a:fillRect/>
          </a:stretch>
        </p:blipFill>
        <p:spPr>
          <a:xfrm>
            <a:off x="6782285" y="2231487"/>
            <a:ext cx="5337160" cy="3438489"/>
          </a:xfrm>
          <a:prstGeom prst="rect">
            <a:avLst/>
          </a:prstGeom>
        </p:spPr>
      </p:pic>
      <p:sp>
        <p:nvSpPr>
          <p:cNvPr id="13" name="TextBox 12">
            <a:extLst>
              <a:ext uri="{FF2B5EF4-FFF2-40B4-BE49-F238E27FC236}">
                <a16:creationId xmlns:a16="http://schemas.microsoft.com/office/drawing/2014/main" id="{411124FF-33F4-5253-049E-9860CFE7D04C}"/>
              </a:ext>
            </a:extLst>
          </p:cNvPr>
          <p:cNvSpPr txBox="1"/>
          <p:nvPr/>
        </p:nvSpPr>
        <p:spPr>
          <a:xfrm>
            <a:off x="6962564" y="1747088"/>
            <a:ext cx="2309117" cy="369332"/>
          </a:xfrm>
          <a:prstGeom prst="rect">
            <a:avLst/>
          </a:prstGeom>
          <a:noFill/>
        </p:spPr>
        <p:txBody>
          <a:bodyPr wrap="square">
            <a:spAutoFit/>
          </a:bodyPr>
          <a:lstStyle/>
          <a:p>
            <a:r>
              <a:rPr lang="en-US" sz="1800" b="1">
                <a:latin typeface="Times New Roman" panose="02020603050405020304" pitchFamily="18" charset="0"/>
                <a:cs typeface="Times New Roman" panose="02020603050405020304" pitchFamily="18" charset="0"/>
              </a:rPr>
              <a:t>Classification Report</a:t>
            </a:r>
          </a:p>
        </p:txBody>
      </p:sp>
      <p:sp>
        <p:nvSpPr>
          <p:cNvPr id="14" name="TextBox 13">
            <a:extLst>
              <a:ext uri="{FF2B5EF4-FFF2-40B4-BE49-F238E27FC236}">
                <a16:creationId xmlns:a16="http://schemas.microsoft.com/office/drawing/2014/main" id="{DC8442C3-E7A8-9A75-DF0D-9000D6DF7621}"/>
              </a:ext>
            </a:extLst>
          </p:cNvPr>
          <p:cNvSpPr txBox="1"/>
          <p:nvPr/>
        </p:nvSpPr>
        <p:spPr>
          <a:xfrm>
            <a:off x="913147" y="1031554"/>
            <a:ext cx="5838423" cy="5355312"/>
          </a:xfrm>
          <a:prstGeom prst="rect">
            <a:avLst/>
          </a:prstGeom>
          <a:noFill/>
        </p:spPr>
        <p:txBody>
          <a:bodyPr wrap="square" rtlCol="0">
            <a:spAutoFit/>
          </a:bodyPr>
          <a:lstStyle/>
          <a:p>
            <a:pPr algn="just"/>
            <a:r>
              <a:rPr lang="en-US" b="1">
                <a:latin typeface="Times New Roman" panose="02020603050405020304" pitchFamily="18" charset="0"/>
                <a:cs typeface="Times New Roman" panose="02020603050405020304" pitchFamily="18" charset="0"/>
              </a:rPr>
              <a:t>Efficiency at Scale</a:t>
            </a:r>
          </a:p>
          <a:p>
            <a:pPr algn="just"/>
            <a:r>
              <a:rPr lang="en-US">
                <a:latin typeface="Times New Roman" panose="02020603050405020304" pitchFamily="18" charset="0"/>
                <a:cs typeface="Times New Roman" panose="02020603050405020304" pitchFamily="18" charset="0"/>
              </a:rPr>
              <a:t>SGD is particularly well-suited for large datasets because it updates the model incrementally using only a subset of the training data at each iteration. This makes it efficient for network intrusion detection systems, where data volumes can be extremely large.</a:t>
            </a:r>
          </a:p>
          <a:p>
            <a:pPr algn="just"/>
            <a:endParaRPr lang="en-US">
              <a:latin typeface="Times New Roman" panose="02020603050405020304" pitchFamily="18" charset="0"/>
              <a:cs typeface="Times New Roman" panose="02020603050405020304" pitchFamily="18" charset="0"/>
            </a:endParaRPr>
          </a:p>
          <a:p>
            <a:pPr algn="just"/>
            <a:r>
              <a:rPr lang="en-US" b="1">
                <a:latin typeface="Times New Roman" panose="02020603050405020304" pitchFamily="18" charset="0"/>
                <a:cs typeface="Times New Roman" panose="02020603050405020304" pitchFamily="18" charset="0"/>
              </a:rPr>
              <a:t>Regularization</a:t>
            </a:r>
          </a:p>
          <a:p>
            <a:pPr algn="just"/>
            <a:r>
              <a:rPr lang="en-US">
                <a:latin typeface="Times New Roman" panose="02020603050405020304" pitchFamily="18" charset="0"/>
                <a:cs typeface="Times New Roman" panose="02020603050405020304" pitchFamily="18" charset="0"/>
              </a:rPr>
              <a:t>SGD provides options for regularization (such as L1 and L2), which help prevent overfitting to the training data. This is particularly important in network security, where the model needs to generalize well from known attacks to potentially unknown ones.</a:t>
            </a:r>
          </a:p>
          <a:p>
            <a:pPr algn="just"/>
            <a:endParaRPr lang="en-US">
              <a:latin typeface="Times New Roman" panose="02020603050405020304" pitchFamily="18" charset="0"/>
              <a:cs typeface="Times New Roman" panose="02020603050405020304" pitchFamily="18" charset="0"/>
            </a:endParaRPr>
          </a:p>
          <a:p>
            <a:pPr algn="just"/>
            <a:r>
              <a:rPr lang="en-US" b="1">
                <a:latin typeface="Times New Roman" panose="02020603050405020304" pitchFamily="18" charset="0"/>
                <a:cs typeface="Times New Roman" panose="02020603050405020304" pitchFamily="18" charset="0"/>
              </a:rPr>
              <a:t>Resource Efficiency</a:t>
            </a:r>
          </a:p>
          <a:p>
            <a:pPr algn="just"/>
            <a:r>
              <a:rPr lang="en-US">
                <a:latin typeface="Times New Roman" panose="02020603050405020304" pitchFamily="18" charset="0"/>
                <a:cs typeface="Times New Roman" panose="02020603050405020304" pitchFamily="18" charset="0"/>
              </a:rPr>
              <a:t>Since SGD requires less memory and computational resources compared to batch methods or complex models like deep neural networks, it can be deployed effectively in environments with limited resources.</a:t>
            </a:r>
          </a:p>
        </p:txBody>
      </p:sp>
    </p:spTree>
    <p:extLst>
      <p:ext uri="{BB962C8B-B14F-4D97-AF65-F5344CB8AC3E}">
        <p14:creationId xmlns:p14="http://schemas.microsoft.com/office/powerpoint/2010/main" val="4156117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schematic representation&#10;&#10;Description automatically generated">
            <a:extLst>
              <a:ext uri="{FF2B5EF4-FFF2-40B4-BE49-F238E27FC236}">
                <a16:creationId xmlns:a16="http://schemas.microsoft.com/office/drawing/2014/main" id="{E8AF8C45-15B5-23C1-5B74-A9D7F8865AC6}"/>
              </a:ext>
            </a:extLst>
          </p:cNvPr>
          <p:cNvPicPr>
            <a:picLocks noChangeAspect="1"/>
          </p:cNvPicPr>
          <p:nvPr/>
        </p:nvPicPr>
        <p:blipFill>
          <a:blip r:embed="rId2"/>
          <a:stretch>
            <a:fillRect/>
          </a:stretch>
        </p:blipFill>
        <p:spPr>
          <a:xfrm>
            <a:off x="339047" y="1274618"/>
            <a:ext cx="5078080" cy="4305909"/>
          </a:xfrm>
          <a:prstGeom prst="rect">
            <a:avLst/>
          </a:prstGeom>
        </p:spPr>
      </p:pic>
      <p:pic>
        <p:nvPicPr>
          <p:cNvPr id="5" name="Picture 4" descr="A graph of a function&#10;&#10;Description automatically generated with medium confidence">
            <a:extLst>
              <a:ext uri="{FF2B5EF4-FFF2-40B4-BE49-F238E27FC236}">
                <a16:creationId xmlns:a16="http://schemas.microsoft.com/office/drawing/2014/main" id="{BD71FAE8-A42D-0651-E8AD-343A64A7353C}"/>
              </a:ext>
            </a:extLst>
          </p:cNvPr>
          <p:cNvPicPr>
            <a:picLocks noChangeAspect="1"/>
          </p:cNvPicPr>
          <p:nvPr/>
        </p:nvPicPr>
        <p:blipFill>
          <a:blip r:embed="rId3"/>
          <a:stretch>
            <a:fillRect/>
          </a:stretch>
        </p:blipFill>
        <p:spPr>
          <a:xfrm>
            <a:off x="5862918" y="1274618"/>
            <a:ext cx="5816463" cy="4305909"/>
          </a:xfrm>
          <a:prstGeom prst="rect">
            <a:avLst/>
          </a:prstGeom>
        </p:spPr>
      </p:pic>
      <p:sp>
        <p:nvSpPr>
          <p:cNvPr id="7" name="TextBox 6">
            <a:extLst>
              <a:ext uri="{FF2B5EF4-FFF2-40B4-BE49-F238E27FC236}">
                <a16:creationId xmlns:a16="http://schemas.microsoft.com/office/drawing/2014/main" id="{DC0244D6-0C72-20B9-B86E-4098DEE49CE6}"/>
              </a:ext>
            </a:extLst>
          </p:cNvPr>
          <p:cNvSpPr txBox="1"/>
          <p:nvPr/>
        </p:nvSpPr>
        <p:spPr>
          <a:xfrm>
            <a:off x="927242" y="719459"/>
            <a:ext cx="5365982" cy="400110"/>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Confusion Matrix and ROC-AUC </a:t>
            </a:r>
            <a:endParaRPr lang="en-US" sz="2000"/>
          </a:p>
        </p:txBody>
      </p:sp>
    </p:spTree>
    <p:extLst>
      <p:ext uri="{BB962C8B-B14F-4D97-AF65-F5344CB8AC3E}">
        <p14:creationId xmlns:p14="http://schemas.microsoft.com/office/powerpoint/2010/main" val="1914438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55E0-9E94-FA49-2C2F-85AB39C4DF1F}"/>
              </a:ext>
            </a:extLst>
          </p:cNvPr>
          <p:cNvSpPr>
            <a:spLocks noGrp="1"/>
          </p:cNvSpPr>
          <p:nvPr>
            <p:ph type="title"/>
          </p:nvPr>
        </p:nvSpPr>
        <p:spPr>
          <a:xfrm>
            <a:off x="776962" y="1029456"/>
            <a:ext cx="7236881" cy="634091"/>
          </a:xfrm>
        </p:spPr>
        <p:txBody>
          <a:bodyPr>
            <a:normAutofit/>
          </a:bodyPr>
          <a:lstStyle/>
          <a:p>
            <a:r>
              <a:rPr lang="en-US" sz="3200" b="1">
                <a:latin typeface="Times New Roman"/>
                <a:cs typeface="Times New Roman"/>
              </a:rPr>
              <a:t>METHODOLOGY</a:t>
            </a:r>
          </a:p>
        </p:txBody>
      </p:sp>
      <p:pic>
        <p:nvPicPr>
          <p:cNvPr id="5" name="Picture 4" descr="A diagram of a data analysis&#10;&#10;Description automatically generated">
            <a:extLst>
              <a:ext uri="{FF2B5EF4-FFF2-40B4-BE49-F238E27FC236}">
                <a16:creationId xmlns:a16="http://schemas.microsoft.com/office/drawing/2014/main" id="{11CDAC71-CAE0-83A1-F57A-92801A981C54}"/>
              </a:ext>
            </a:extLst>
          </p:cNvPr>
          <p:cNvPicPr>
            <a:picLocks noChangeAspect="1"/>
          </p:cNvPicPr>
          <p:nvPr/>
        </p:nvPicPr>
        <p:blipFill>
          <a:blip r:embed="rId2"/>
          <a:stretch>
            <a:fillRect/>
          </a:stretch>
        </p:blipFill>
        <p:spPr>
          <a:xfrm>
            <a:off x="910669" y="1893131"/>
            <a:ext cx="9791300" cy="3358255"/>
          </a:xfrm>
          <a:prstGeom prst="rect">
            <a:avLst/>
          </a:prstGeom>
        </p:spPr>
      </p:pic>
    </p:spTree>
    <p:extLst>
      <p:ext uri="{BB962C8B-B14F-4D97-AF65-F5344CB8AC3E}">
        <p14:creationId xmlns:p14="http://schemas.microsoft.com/office/powerpoint/2010/main" val="2463818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8" name="Rectangle 5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89"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6A13DE-FDC1-9D94-2008-862B3DF47A0D}"/>
              </a:ext>
            </a:extLst>
          </p:cNvPr>
          <p:cNvSpPr txBox="1"/>
          <p:nvPr/>
        </p:nvSpPr>
        <p:spPr>
          <a:xfrm>
            <a:off x="973138" y="296009"/>
            <a:ext cx="10533063" cy="108513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cap="all">
                <a:latin typeface="Times New Roman" panose="02020603050405020304" pitchFamily="18" charset="0"/>
                <a:ea typeface="+mj-ea"/>
                <a:cs typeface="Times New Roman" panose="02020603050405020304" pitchFamily="18" charset="0"/>
              </a:rPr>
              <a:t>Comparison of model accuracies</a:t>
            </a:r>
          </a:p>
        </p:txBody>
      </p:sp>
      <p:sp>
        <p:nvSpPr>
          <p:cNvPr id="10" name="TextBox 9">
            <a:extLst>
              <a:ext uri="{FF2B5EF4-FFF2-40B4-BE49-F238E27FC236}">
                <a16:creationId xmlns:a16="http://schemas.microsoft.com/office/drawing/2014/main" id="{4D3B1DC4-8E5D-FA8D-948E-65035FFC6630}"/>
              </a:ext>
            </a:extLst>
          </p:cNvPr>
          <p:cNvSpPr txBox="1"/>
          <p:nvPr/>
        </p:nvSpPr>
        <p:spPr>
          <a:xfrm>
            <a:off x="1030329" y="1224625"/>
            <a:ext cx="5308558" cy="5378793"/>
          </a:xfrm>
          <a:prstGeom prst="rect">
            <a:avLst/>
          </a:prstGeom>
        </p:spPr>
        <p:txBody>
          <a:bodyPr vert="horz" lIns="91440" tIns="45720" rIns="91440" bIns="45720" rtlCol="0">
            <a:normAutofit lnSpcReduction="10000"/>
          </a:bodyPr>
          <a:lstStyle/>
          <a:p>
            <a:pPr algn="just" defTabSz="914400">
              <a:lnSpc>
                <a:spcPct val="110000"/>
              </a:lnSpc>
              <a:spcAft>
                <a:spcPts val="600"/>
              </a:spcAft>
              <a:buSzPct val="125000"/>
            </a:pPr>
            <a:r>
              <a:rPr lang="en-US" b="1">
                <a:effectLst/>
                <a:latin typeface="Times New Roman" panose="02020603050405020304" pitchFamily="18" charset="0"/>
                <a:cs typeface="Times New Roman" panose="02020603050405020304" pitchFamily="18" charset="0"/>
              </a:rPr>
              <a:t>Top Performers: </a:t>
            </a:r>
            <a:r>
              <a:rPr lang="en-US">
                <a:effectLst/>
                <a:latin typeface="Times New Roman" panose="02020603050405020304" pitchFamily="18" charset="0"/>
                <a:cs typeface="Times New Roman" panose="02020603050405020304" pitchFamily="18" charset="0"/>
              </a:rPr>
              <a:t>Random Forest, KNN, Decision Tree, and </a:t>
            </a:r>
            <a:r>
              <a:rPr lang="en-US" err="1">
                <a:latin typeface="Times New Roman" panose="02020603050405020304" pitchFamily="18" charset="0"/>
                <a:cs typeface="Times New Roman" panose="02020603050405020304" pitchFamily="18" charset="0"/>
              </a:rPr>
              <a:t>XG</a:t>
            </a:r>
            <a:r>
              <a:rPr lang="en-US" err="1">
                <a:effectLst/>
                <a:latin typeface="Times New Roman" panose="02020603050405020304" pitchFamily="18" charset="0"/>
                <a:cs typeface="Times New Roman" panose="02020603050405020304" pitchFamily="18" charset="0"/>
              </a:rPr>
              <a:t>Boost</a:t>
            </a:r>
            <a:r>
              <a:rPr lang="en-US">
                <a:effectLst/>
                <a:latin typeface="Times New Roman" panose="02020603050405020304" pitchFamily="18" charset="0"/>
                <a:cs typeface="Times New Roman" panose="02020603050405020304" pitchFamily="18" charset="0"/>
              </a:rPr>
              <a:t> classifiers show the highest accuracies on the graph, indicating that they are potentially the best models for the given dataset among those tested. These models are known for handling a variety of data types and complexities well, which might contribute to their high performance.</a:t>
            </a:r>
          </a:p>
          <a:p>
            <a:pPr algn="just" defTabSz="914400">
              <a:lnSpc>
                <a:spcPct val="110000"/>
              </a:lnSpc>
              <a:spcAft>
                <a:spcPts val="600"/>
              </a:spcAft>
              <a:buSzPct val="125000"/>
            </a:pPr>
            <a:endParaRPr lang="en-US">
              <a:effectLst/>
              <a:latin typeface="Times New Roman" panose="02020603050405020304" pitchFamily="18" charset="0"/>
              <a:cs typeface="Times New Roman" panose="02020603050405020304" pitchFamily="18" charset="0"/>
            </a:endParaRPr>
          </a:p>
          <a:p>
            <a:pPr algn="just" defTabSz="914400">
              <a:lnSpc>
                <a:spcPct val="110000"/>
              </a:lnSpc>
              <a:spcAft>
                <a:spcPts val="600"/>
              </a:spcAft>
              <a:buSzPct val="125000"/>
            </a:pPr>
            <a:r>
              <a:rPr lang="en-US" b="1">
                <a:effectLst/>
                <a:latin typeface="Times New Roman" panose="02020603050405020304" pitchFamily="18" charset="0"/>
                <a:cs typeface="Times New Roman" panose="02020603050405020304" pitchFamily="18" charset="0"/>
              </a:rPr>
              <a:t>Mid Range Performers: </a:t>
            </a:r>
            <a:r>
              <a:rPr lang="en-US">
                <a:effectLst/>
                <a:latin typeface="Times New Roman" panose="02020603050405020304" pitchFamily="18" charset="0"/>
                <a:cs typeface="Times New Roman" panose="02020603050405020304" pitchFamily="18" charset="0"/>
              </a:rPr>
              <a:t>MLP Classifier, LSTM RNN, and </a:t>
            </a:r>
            <a:r>
              <a:rPr lang="en-US" err="1">
                <a:latin typeface="Times New Roman" panose="02020603050405020304" pitchFamily="18" charset="0"/>
                <a:cs typeface="Times New Roman" panose="02020603050405020304" pitchFamily="18" charset="0"/>
              </a:rPr>
              <a:t>Cat</a:t>
            </a:r>
            <a:r>
              <a:rPr lang="en-US" err="1">
                <a:effectLst/>
                <a:latin typeface="Times New Roman" panose="02020603050405020304" pitchFamily="18" charset="0"/>
                <a:cs typeface="Times New Roman" panose="02020603050405020304" pitchFamily="18" charset="0"/>
              </a:rPr>
              <a:t>Boost</a:t>
            </a:r>
            <a:r>
              <a:rPr lang="en-US">
                <a:effectLst/>
                <a:latin typeface="Times New Roman" panose="02020603050405020304" pitchFamily="18" charset="0"/>
                <a:cs typeface="Times New Roman" panose="02020603050405020304" pitchFamily="18" charset="0"/>
              </a:rPr>
              <a:t> also show good performance, though slightly lower than the top performers. This suggests that these models are quite effective but might require more tuning or could be less suited to the specifics of the data compared to Random Forest and </a:t>
            </a:r>
            <a:r>
              <a:rPr lang="en-US" err="1">
                <a:effectLst/>
                <a:latin typeface="Times New Roman" panose="02020603050405020304" pitchFamily="18" charset="0"/>
                <a:cs typeface="Times New Roman" panose="02020603050405020304" pitchFamily="18" charset="0"/>
              </a:rPr>
              <a:t>CatBoost</a:t>
            </a:r>
            <a:r>
              <a:rPr lang="en-US">
                <a:effectLst/>
                <a:latin typeface="Times New Roman" panose="02020603050405020304" pitchFamily="18" charset="0"/>
                <a:cs typeface="Times New Roman" panose="02020603050405020304" pitchFamily="18" charset="0"/>
              </a:rPr>
              <a:t>.</a:t>
            </a:r>
          </a:p>
          <a:p>
            <a:pPr algn="just" defTabSz="914400">
              <a:lnSpc>
                <a:spcPct val="110000"/>
              </a:lnSpc>
              <a:spcAft>
                <a:spcPts val="600"/>
              </a:spcAft>
              <a:buSzPct val="125000"/>
            </a:pPr>
            <a:endParaRPr lang="en-US">
              <a:effectLst/>
              <a:latin typeface="Times New Roman" panose="02020603050405020304" pitchFamily="18" charset="0"/>
              <a:cs typeface="Times New Roman" panose="02020603050405020304" pitchFamily="18" charset="0"/>
            </a:endParaRPr>
          </a:p>
          <a:p>
            <a:pPr algn="just" defTabSz="914400">
              <a:lnSpc>
                <a:spcPct val="110000"/>
              </a:lnSpc>
              <a:spcAft>
                <a:spcPts val="600"/>
              </a:spcAft>
              <a:buSzPct val="125000"/>
            </a:pPr>
            <a:r>
              <a:rPr lang="en-US" b="1">
                <a:effectLst/>
                <a:latin typeface="Times New Roman" panose="02020603050405020304" pitchFamily="18" charset="0"/>
                <a:cs typeface="Times New Roman" panose="02020603050405020304" pitchFamily="18" charset="0"/>
              </a:rPr>
              <a:t>Lower Performers: </a:t>
            </a:r>
            <a:r>
              <a:rPr lang="en-US">
                <a:effectLst/>
                <a:latin typeface="Times New Roman" panose="02020603050405020304" pitchFamily="18" charset="0"/>
                <a:cs typeface="Times New Roman" panose="02020603050405020304" pitchFamily="18" charset="0"/>
              </a:rPr>
              <a:t>The SGD Classifier, and Naive Bayes, show lower accuracies. </a:t>
            </a:r>
          </a:p>
          <a:p>
            <a:pPr indent="-228600" defTabSz="914400">
              <a:lnSpc>
                <a:spcPct val="110000"/>
              </a:lnSpc>
              <a:spcAft>
                <a:spcPts val="600"/>
              </a:spcAft>
              <a:buSzPct val="125000"/>
              <a:buFont typeface="Arial" panose="020B0604020202020204" pitchFamily="34" charset="0"/>
              <a:buChar char="•"/>
            </a:pPr>
            <a:endParaRPr lang="en-US" sz="1400"/>
          </a:p>
        </p:txBody>
      </p:sp>
      <p:pic>
        <p:nvPicPr>
          <p:cNvPr id="8" name="Content Placeholder 7" descr="A graph showing a number of blue bars&#10;&#10;Description automatically generated">
            <a:extLst>
              <a:ext uri="{FF2B5EF4-FFF2-40B4-BE49-F238E27FC236}">
                <a16:creationId xmlns:a16="http://schemas.microsoft.com/office/drawing/2014/main" id="{F1614CF2-5743-F9E2-59F5-67280C268BE4}"/>
              </a:ext>
            </a:extLst>
          </p:cNvPr>
          <p:cNvPicPr>
            <a:picLocks noChangeAspect="1"/>
          </p:cNvPicPr>
          <p:nvPr/>
        </p:nvPicPr>
        <p:blipFill>
          <a:blip r:embed="rId4"/>
          <a:stretch>
            <a:fillRect/>
          </a:stretch>
        </p:blipFill>
        <p:spPr>
          <a:xfrm>
            <a:off x="6516646" y="1382713"/>
            <a:ext cx="5546766" cy="386397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90" name="Group 5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9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5"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7"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0"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7"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4117006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with blue bars&#10;&#10;Description automatically generated">
            <a:extLst>
              <a:ext uri="{FF2B5EF4-FFF2-40B4-BE49-F238E27FC236}">
                <a16:creationId xmlns:a16="http://schemas.microsoft.com/office/drawing/2014/main" id="{54CA2891-0688-DFE6-2171-2995813179B5}"/>
              </a:ext>
            </a:extLst>
          </p:cNvPr>
          <p:cNvPicPr>
            <a:picLocks noChangeAspect="1"/>
          </p:cNvPicPr>
          <p:nvPr/>
        </p:nvPicPr>
        <p:blipFill>
          <a:blip r:embed="rId2"/>
          <a:stretch>
            <a:fillRect/>
          </a:stretch>
        </p:blipFill>
        <p:spPr>
          <a:xfrm>
            <a:off x="96820" y="349177"/>
            <a:ext cx="5500743" cy="3276150"/>
          </a:xfrm>
          <a:prstGeom prst="rect">
            <a:avLst/>
          </a:prstGeom>
        </p:spPr>
      </p:pic>
      <p:pic>
        <p:nvPicPr>
          <p:cNvPr id="13" name="Picture 12" descr="A graph of a graph with red bars&#10;&#10;Description automatically generated with medium confidence">
            <a:extLst>
              <a:ext uri="{FF2B5EF4-FFF2-40B4-BE49-F238E27FC236}">
                <a16:creationId xmlns:a16="http://schemas.microsoft.com/office/drawing/2014/main" id="{4C201494-9AE3-054C-D050-7FB0ADB101A6}"/>
              </a:ext>
            </a:extLst>
          </p:cNvPr>
          <p:cNvPicPr>
            <a:picLocks noChangeAspect="1"/>
          </p:cNvPicPr>
          <p:nvPr/>
        </p:nvPicPr>
        <p:blipFill>
          <a:blip r:embed="rId3"/>
          <a:stretch>
            <a:fillRect/>
          </a:stretch>
        </p:blipFill>
        <p:spPr>
          <a:xfrm>
            <a:off x="6096000" y="349178"/>
            <a:ext cx="5730239" cy="3276150"/>
          </a:xfrm>
          <a:prstGeom prst="rect">
            <a:avLst/>
          </a:prstGeom>
        </p:spPr>
      </p:pic>
      <p:pic>
        <p:nvPicPr>
          <p:cNvPr id="15" name="Picture 14" descr="A graph with green bars&#10;&#10;Description automatically generated">
            <a:extLst>
              <a:ext uri="{FF2B5EF4-FFF2-40B4-BE49-F238E27FC236}">
                <a16:creationId xmlns:a16="http://schemas.microsoft.com/office/drawing/2014/main" id="{B9C211DF-799B-4693-D91C-130FE0A98A70}"/>
              </a:ext>
            </a:extLst>
          </p:cNvPr>
          <p:cNvPicPr>
            <a:picLocks noChangeAspect="1"/>
          </p:cNvPicPr>
          <p:nvPr/>
        </p:nvPicPr>
        <p:blipFill>
          <a:blip r:embed="rId4"/>
          <a:stretch>
            <a:fillRect/>
          </a:stretch>
        </p:blipFill>
        <p:spPr>
          <a:xfrm>
            <a:off x="2582283" y="3754419"/>
            <a:ext cx="6428591" cy="3017520"/>
          </a:xfrm>
          <a:prstGeom prst="rect">
            <a:avLst/>
          </a:prstGeom>
        </p:spPr>
      </p:pic>
    </p:spTree>
    <p:extLst>
      <p:ext uri="{BB962C8B-B14F-4D97-AF65-F5344CB8AC3E}">
        <p14:creationId xmlns:p14="http://schemas.microsoft.com/office/powerpoint/2010/main" val="1834507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0F19-3576-6E9A-0C76-DC79F2B324A6}"/>
              </a:ext>
            </a:extLst>
          </p:cNvPr>
          <p:cNvSpPr>
            <a:spLocks noGrp="1"/>
          </p:cNvSpPr>
          <p:nvPr>
            <p:ph type="title"/>
          </p:nvPr>
        </p:nvSpPr>
        <p:spPr>
          <a:xfrm>
            <a:off x="1141413" y="618518"/>
            <a:ext cx="5752547" cy="706848"/>
          </a:xfrm>
        </p:spPr>
        <p:txBody>
          <a:bodyPr>
            <a:normAutofit/>
          </a:bodyPr>
          <a:lstStyle/>
          <a:p>
            <a:r>
              <a:rPr lang="en-US" sz="3200" b="1">
                <a:latin typeface="Times New Roman" panose="02020603050405020304" pitchFamily="18" charset="0"/>
                <a:cs typeface="Times New Roman" panose="02020603050405020304" pitchFamily="18" charset="0"/>
              </a:rPr>
              <a:t>Evaluation Metrics</a:t>
            </a:r>
          </a:p>
        </p:txBody>
      </p:sp>
      <p:sp>
        <p:nvSpPr>
          <p:cNvPr id="5" name="TextBox 4">
            <a:extLst>
              <a:ext uri="{FF2B5EF4-FFF2-40B4-BE49-F238E27FC236}">
                <a16:creationId xmlns:a16="http://schemas.microsoft.com/office/drawing/2014/main" id="{5FF1D7B6-682B-15B4-AC91-1F54F32AEADC}"/>
              </a:ext>
            </a:extLst>
          </p:cNvPr>
          <p:cNvSpPr txBox="1"/>
          <p:nvPr/>
        </p:nvSpPr>
        <p:spPr>
          <a:xfrm>
            <a:off x="1141413" y="1453187"/>
            <a:ext cx="10437562" cy="2031325"/>
          </a:xfrm>
          <a:prstGeom prst="rect">
            <a:avLst/>
          </a:prstGeom>
          <a:noFill/>
        </p:spPr>
        <p:txBody>
          <a:bodyPr wrap="square">
            <a:spAutoFit/>
          </a:bodyPr>
          <a:lstStyle/>
          <a:p>
            <a:pPr marL="285750" indent="-285750" algn="l">
              <a:buFont typeface="Wingdings" pitchFamily="2" charset="2"/>
              <a:buChar char="Ø"/>
            </a:pPr>
            <a:r>
              <a:rPr lang="en-US" b="1">
                <a:effectLst/>
                <a:latin typeface="Times New Roman" panose="02020603050405020304" pitchFamily="18" charset="0"/>
                <a:cs typeface="Times New Roman" panose="02020603050405020304" pitchFamily="18" charset="0"/>
              </a:rPr>
              <a:t>Confusion Matrix: </a:t>
            </a:r>
            <a:r>
              <a:rPr lang="en-US" b="1">
                <a:latin typeface="Times New Roman" panose="02020603050405020304" pitchFamily="18" charset="0"/>
                <a:cs typeface="Times New Roman" panose="02020603050405020304" pitchFamily="18" charset="0"/>
              </a:rPr>
              <a:t>V</a:t>
            </a:r>
            <a:r>
              <a:rPr lang="en-US">
                <a:effectLst/>
                <a:latin typeface="Times New Roman" panose="02020603050405020304" pitchFamily="18" charset="0"/>
                <a:cs typeface="Times New Roman" panose="02020603050405020304" pitchFamily="18" charset="0"/>
              </a:rPr>
              <a:t>isualized the confusion matrix to understand the true positives and false negatives, which is crucial for classification tasks.</a:t>
            </a:r>
          </a:p>
          <a:p>
            <a:pPr marL="285750" indent="-285750" algn="l">
              <a:buFont typeface="Wingdings" pitchFamily="2" charset="2"/>
              <a:buChar char="Ø"/>
            </a:pPr>
            <a:endParaRPr lang="en-US">
              <a:latin typeface="Times New Roman" panose="02020603050405020304" pitchFamily="18" charset="0"/>
              <a:cs typeface="Times New Roman" panose="02020603050405020304" pitchFamily="18" charset="0"/>
            </a:endParaRPr>
          </a:p>
          <a:p>
            <a:pPr marL="285750" indent="-285750" algn="l">
              <a:buFont typeface="Wingdings" pitchFamily="2" charset="2"/>
              <a:buChar char="Ø"/>
            </a:pPr>
            <a:r>
              <a:rPr lang="en-US">
                <a:latin typeface="Times New Roman" panose="02020603050405020304" pitchFamily="18" charset="0"/>
                <a:cs typeface="Times New Roman" panose="02020603050405020304" pitchFamily="18" charset="0"/>
              </a:rPr>
              <a:t> Accuracy, Precision, F1-Score, Recall</a:t>
            </a:r>
            <a:endParaRPr lang="en-US">
              <a:effectLst/>
              <a:latin typeface="Times New Roman" panose="02020603050405020304" pitchFamily="18" charset="0"/>
              <a:cs typeface="Times New Roman" panose="02020603050405020304" pitchFamily="18" charset="0"/>
            </a:endParaRPr>
          </a:p>
          <a:p>
            <a:pPr marL="285750" indent="-285750" algn="l">
              <a:buFont typeface="Wingdings" pitchFamily="2" charset="2"/>
              <a:buChar char="Ø"/>
            </a:pPr>
            <a:endParaRPr lang="en-US" b="1">
              <a:effectLst/>
              <a:latin typeface="Times New Roman" panose="02020603050405020304" pitchFamily="18" charset="0"/>
              <a:cs typeface="Times New Roman" panose="02020603050405020304" pitchFamily="18" charset="0"/>
            </a:endParaRPr>
          </a:p>
          <a:p>
            <a:pPr marL="285750" indent="-285750" algn="l">
              <a:buFont typeface="Wingdings" pitchFamily="2" charset="2"/>
              <a:buChar char="Ø"/>
            </a:pPr>
            <a:r>
              <a:rPr lang="en-US" b="1">
                <a:effectLst/>
                <a:latin typeface="Times New Roman" panose="02020603050405020304" pitchFamily="18" charset="0"/>
                <a:cs typeface="Times New Roman" panose="02020603050405020304" pitchFamily="18" charset="0"/>
              </a:rPr>
              <a:t>ROC Curve and AUC: </a:t>
            </a:r>
            <a:r>
              <a:rPr lang="en-US">
                <a:effectLst/>
                <a:latin typeface="Times New Roman" panose="02020603050405020304" pitchFamily="18" charset="0"/>
                <a:cs typeface="Times New Roman" panose="02020603050405020304" pitchFamily="18" charset="0"/>
              </a:rPr>
              <a:t>Plotting the ROC curve and calculating the AUC for each class as well as the mean ROC curve gives a comprehensive view of the model performance across classes.</a:t>
            </a:r>
          </a:p>
        </p:txBody>
      </p:sp>
      <p:sp>
        <p:nvSpPr>
          <p:cNvPr id="9" name="TextBox 8">
            <a:extLst>
              <a:ext uri="{FF2B5EF4-FFF2-40B4-BE49-F238E27FC236}">
                <a16:creationId xmlns:a16="http://schemas.microsoft.com/office/drawing/2014/main" id="{46FE2BDC-908B-A079-2BC1-0205545B37A2}"/>
              </a:ext>
            </a:extLst>
          </p:cNvPr>
          <p:cNvSpPr txBox="1"/>
          <p:nvPr/>
        </p:nvSpPr>
        <p:spPr>
          <a:xfrm>
            <a:off x="1141413" y="3835153"/>
            <a:ext cx="10560853" cy="1261884"/>
          </a:xfrm>
          <a:prstGeom prst="rect">
            <a:avLst/>
          </a:prstGeom>
          <a:noFill/>
        </p:spPr>
        <p:txBody>
          <a:bodyPr wrap="square">
            <a:spAutoFit/>
          </a:bodyPr>
          <a:lstStyle/>
          <a:p>
            <a:pPr algn="l"/>
            <a:r>
              <a:rPr lang="en-US" sz="2000" b="1">
                <a:effectLst/>
                <a:latin typeface="Times New Roman" panose="02020603050405020304" pitchFamily="18" charset="0"/>
                <a:cs typeface="Times New Roman" panose="02020603050405020304" pitchFamily="18" charset="0"/>
              </a:rPr>
              <a:t>HYPERPARAMETER TUNING</a:t>
            </a:r>
            <a:endParaRPr lang="en-US" sz="2000" b="1">
              <a:latin typeface="Times New Roman" panose="02020603050405020304" pitchFamily="18" charset="0"/>
              <a:cs typeface="Times New Roman" panose="02020603050405020304" pitchFamily="18" charset="0"/>
            </a:endParaRPr>
          </a:p>
          <a:p>
            <a:pPr algn="l"/>
            <a:endParaRPr lang="en-US" sz="2000" b="1">
              <a:effectLst/>
              <a:latin typeface="Times New Roman" panose="02020603050405020304" pitchFamily="18" charset="0"/>
              <a:cs typeface="Times New Roman" panose="02020603050405020304" pitchFamily="18" charset="0"/>
            </a:endParaRPr>
          </a:p>
          <a:p>
            <a:pPr algn="just"/>
            <a:r>
              <a:rPr lang="en-US" b="1">
                <a:effectLst/>
                <a:latin typeface="Times New Roman" panose="02020603050405020304" pitchFamily="18" charset="0"/>
                <a:cs typeface="Times New Roman" panose="02020603050405020304" pitchFamily="18" charset="0"/>
              </a:rPr>
              <a:t>Randomized Search: </a:t>
            </a:r>
            <a:r>
              <a:rPr lang="en-US">
                <a:latin typeface="Times New Roman" panose="02020603050405020304" pitchFamily="18" charset="0"/>
                <a:cs typeface="Times New Roman" panose="02020603050405020304" pitchFamily="18" charset="0"/>
              </a:rPr>
              <a:t>D</a:t>
            </a:r>
            <a:r>
              <a:rPr lang="en-US">
                <a:effectLst/>
                <a:latin typeface="Times New Roman" panose="02020603050405020304" pitchFamily="18" charset="0"/>
                <a:cs typeface="Times New Roman" panose="02020603050405020304" pitchFamily="18" charset="0"/>
              </a:rPr>
              <a:t>efined a hyperparameter grid (</a:t>
            </a:r>
            <a:r>
              <a:rPr lang="en-US" err="1">
                <a:effectLst/>
                <a:latin typeface="Times New Roman" panose="02020603050405020304" pitchFamily="18" charset="0"/>
                <a:cs typeface="Times New Roman" panose="02020603050405020304" pitchFamily="18" charset="0"/>
              </a:rPr>
              <a:t>GridSearchCV</a:t>
            </a:r>
            <a:r>
              <a:rPr lang="en-US">
                <a:effectLst/>
                <a:latin typeface="Times New Roman" panose="02020603050405020304" pitchFamily="18" charset="0"/>
                <a:cs typeface="Times New Roman" panose="02020603050405020304" pitchFamily="18" charset="0"/>
              </a:rPr>
              <a:t>) and used </a:t>
            </a:r>
            <a:r>
              <a:rPr lang="en-US" err="1">
                <a:effectLst/>
                <a:latin typeface="Times New Roman" panose="02020603050405020304" pitchFamily="18" charset="0"/>
                <a:cs typeface="Times New Roman" panose="02020603050405020304" pitchFamily="18" charset="0"/>
              </a:rPr>
              <a:t>RandomizedSearchCV</a:t>
            </a:r>
            <a:r>
              <a:rPr lang="en-US">
                <a:effectLst/>
                <a:latin typeface="Times New Roman" panose="02020603050405020304" pitchFamily="18" charset="0"/>
                <a:cs typeface="Times New Roman" panose="02020603050405020304" pitchFamily="18" charset="0"/>
              </a:rPr>
              <a:t>. This is an efficient way to explore the best parameters. </a:t>
            </a:r>
          </a:p>
        </p:txBody>
      </p:sp>
    </p:spTree>
    <p:extLst>
      <p:ext uri="{BB962C8B-B14F-4D97-AF65-F5344CB8AC3E}">
        <p14:creationId xmlns:p14="http://schemas.microsoft.com/office/powerpoint/2010/main" val="3850942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0DF93-7661-DBB9-B638-62BE4A2165F4}"/>
              </a:ext>
            </a:extLst>
          </p:cNvPr>
          <p:cNvSpPr>
            <a:spLocks noGrp="1"/>
          </p:cNvSpPr>
          <p:nvPr>
            <p:ph type="title"/>
          </p:nvPr>
        </p:nvSpPr>
        <p:spPr>
          <a:xfrm>
            <a:off x="1141413" y="618518"/>
            <a:ext cx="9905998" cy="538253"/>
          </a:xfrm>
        </p:spPr>
        <p:txBody>
          <a:bodyPr>
            <a:normAutofit/>
          </a:bodyPr>
          <a:lstStyle/>
          <a:p>
            <a:r>
              <a:rPr lang="en-US" sz="3200" b="1">
                <a:latin typeface="Times New Roman" panose="02020603050405020304" pitchFamily="18" charset="0"/>
                <a:cs typeface="Times New Roman" panose="02020603050405020304" pitchFamily="18" charset="0"/>
              </a:rPr>
              <a:t>INNOVATION</a:t>
            </a:r>
          </a:p>
        </p:txBody>
      </p:sp>
      <p:sp>
        <p:nvSpPr>
          <p:cNvPr id="5" name="TextBox 4">
            <a:extLst>
              <a:ext uri="{FF2B5EF4-FFF2-40B4-BE49-F238E27FC236}">
                <a16:creationId xmlns:a16="http://schemas.microsoft.com/office/drawing/2014/main" id="{FDB4FC38-0FCE-E884-675F-E605507B2224}"/>
              </a:ext>
            </a:extLst>
          </p:cNvPr>
          <p:cNvSpPr txBox="1"/>
          <p:nvPr/>
        </p:nvSpPr>
        <p:spPr>
          <a:xfrm>
            <a:off x="1141412" y="1412865"/>
            <a:ext cx="10390785" cy="2554545"/>
          </a:xfrm>
          <a:prstGeom prst="rect">
            <a:avLst/>
          </a:prstGeom>
          <a:noFill/>
        </p:spPr>
        <p:txBody>
          <a:bodyPr wrap="square">
            <a:spAutoFit/>
          </a:bodyPr>
          <a:lstStyle/>
          <a:p>
            <a:pPr marL="342900" indent="-342900" algn="just">
              <a:buFont typeface="Wingdings" pitchFamily="2" charset="2"/>
              <a:buChar char="ü"/>
            </a:pPr>
            <a:r>
              <a:rPr lang="en-US" sz="2000">
                <a:latin typeface="Times New Roman" panose="02020603050405020304" pitchFamily="18" charset="0"/>
                <a:cs typeface="Times New Roman" panose="02020603050405020304" pitchFamily="18" charset="0"/>
              </a:rPr>
              <a:t>Utilized a wide range of machine learning algorithms, such as MLP (Multi-Layer Perceptron), </a:t>
            </a:r>
            <a:r>
              <a:rPr lang="en-US" sz="2000" err="1">
                <a:latin typeface="Times New Roman" panose="02020603050405020304" pitchFamily="18" charset="0"/>
                <a:cs typeface="Times New Roman" panose="02020603050405020304" pitchFamily="18" charset="0"/>
              </a:rPr>
              <a:t>XGBoost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CatBoost</a:t>
            </a:r>
            <a:r>
              <a:rPr lang="en-US" sz="2000">
                <a:latin typeface="Times New Roman" panose="02020603050405020304" pitchFamily="18" charset="0"/>
                <a:cs typeface="Times New Roman" panose="02020603050405020304" pitchFamily="18" charset="0"/>
              </a:rPr>
              <a:t>, Decision Tree, Naive Bayes, KNN (K-Nearest Neighbors), Random Forest, SDG (Stochastic Gradient Descent), and RNN (Recurrent Neural Network) to predict the </a:t>
            </a:r>
            <a:r>
              <a:rPr lang="en-US" sz="2000">
                <a:effectLst/>
                <a:latin typeface="Times New Roman" panose="02020603050405020304" pitchFamily="18" charset="0"/>
                <a:cs typeface="Times New Roman" panose="02020603050405020304" pitchFamily="18" charset="0"/>
              </a:rPr>
              <a:t>various DNP3 attacks with greater accuracies.</a:t>
            </a:r>
            <a:endParaRPr lang="en-US" sz="2000">
              <a:latin typeface="Times New Roman" panose="02020603050405020304" pitchFamily="18" charset="0"/>
              <a:cs typeface="Times New Roman" panose="02020603050405020304" pitchFamily="18" charset="0"/>
            </a:endParaRPr>
          </a:p>
          <a:p>
            <a:pPr marL="342900" indent="-342900" algn="just">
              <a:buFont typeface="Wingdings" pitchFamily="2" charset="2"/>
              <a:buChar char="ü"/>
            </a:pPr>
            <a:endParaRPr lang="en-US" sz="2000">
              <a:latin typeface="Times New Roman" panose="02020603050405020304" pitchFamily="18" charset="0"/>
              <a:cs typeface="Times New Roman" panose="02020603050405020304" pitchFamily="18" charset="0"/>
            </a:endParaRPr>
          </a:p>
          <a:p>
            <a:pPr marL="342900" indent="-342900" algn="just">
              <a:buFont typeface="Wingdings" pitchFamily="2" charset="2"/>
              <a:buChar char="ü"/>
            </a:pPr>
            <a:r>
              <a:rPr lang="en-US" sz="2000">
                <a:latin typeface="Times New Roman" panose="02020603050405020304" pitchFamily="18" charset="0"/>
                <a:cs typeface="Times New Roman" panose="02020603050405020304" pitchFamily="18" charset="0"/>
              </a:rPr>
              <a:t>Implemented models to achieve adaptability and learning with new data over time to improve  their accuracy and relevance as more data is collected. </a:t>
            </a:r>
          </a:p>
          <a:p>
            <a:pPr algn="just"/>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0740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D207-8F14-4735-3A9A-37F4A49B14FD}"/>
              </a:ext>
            </a:extLst>
          </p:cNvPr>
          <p:cNvSpPr>
            <a:spLocks noGrp="1"/>
          </p:cNvSpPr>
          <p:nvPr>
            <p:ph type="title"/>
          </p:nvPr>
        </p:nvSpPr>
        <p:spPr>
          <a:xfrm>
            <a:off x="1240564" y="838855"/>
            <a:ext cx="3409566" cy="768848"/>
          </a:xfrm>
        </p:spPr>
        <p:txBody>
          <a:bodyPr>
            <a:normAutofit/>
          </a:bodyPr>
          <a:lstStyle/>
          <a:p>
            <a:r>
              <a:rPr lang="en-US" sz="3200" b="1">
                <a:latin typeface="Times New Roman" panose="02020603050405020304" pitchFamily="18" charset="0"/>
                <a:cs typeface="Times New Roman" panose="02020603050405020304" pitchFamily="18" charset="0"/>
              </a:rPr>
              <a:t>CONCLUSION</a:t>
            </a:r>
          </a:p>
        </p:txBody>
      </p:sp>
      <p:sp>
        <p:nvSpPr>
          <p:cNvPr id="4" name="Content Placeholder 3">
            <a:extLst>
              <a:ext uri="{FF2B5EF4-FFF2-40B4-BE49-F238E27FC236}">
                <a16:creationId xmlns:a16="http://schemas.microsoft.com/office/drawing/2014/main" id="{16AA3A3D-98F9-4E2A-07B6-71F259F49B9E}"/>
              </a:ext>
            </a:extLst>
          </p:cNvPr>
          <p:cNvSpPr>
            <a:spLocks noGrp="1"/>
          </p:cNvSpPr>
          <p:nvPr>
            <p:ph idx="1"/>
          </p:nvPr>
        </p:nvSpPr>
        <p:spPr>
          <a:xfrm>
            <a:off x="1141413" y="1787033"/>
            <a:ext cx="10398947" cy="2301492"/>
          </a:xfrm>
        </p:spPr>
        <p:txBody>
          <a:bodyPr>
            <a:normAutofit/>
          </a:bodyPr>
          <a:lstStyle/>
          <a:p>
            <a:pPr marL="0" indent="0" algn="just">
              <a:buNone/>
            </a:pPr>
            <a:r>
              <a:rPr lang="en-US" sz="2000">
                <a:latin typeface="Times New Roman" panose="02020603050405020304" pitchFamily="18" charset="0"/>
                <a:cs typeface="Times New Roman" panose="02020603050405020304" pitchFamily="18" charset="0"/>
              </a:rPr>
              <a:t>This initiative </a:t>
            </a:r>
            <a:r>
              <a:rPr lang="en-US" sz="2000">
                <a:effectLst/>
                <a:latin typeface="Times New Roman" panose="02020603050405020304" pitchFamily="18" charset="0"/>
                <a:cs typeface="Times New Roman" panose="02020603050405020304" pitchFamily="18" charset="0"/>
              </a:rPr>
              <a:t>resulted in a fully functional Intrusion Detection System (IDS) that utilizes machine learning to identify various DNP3 attacks. The system is designed to achieve high accuracy with minimal false positives in detecting different types of network intrusions. It seamlessly integrates into existing network infrastructures to enable real-time monitoring of network traffic. Furthermore, the IDS enhances the security posture of the network by dynamically adapting to new and evolving threats as they arise.</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7307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8DFCB-7FBF-8703-83C0-FED00BBAE77E}"/>
              </a:ext>
            </a:extLst>
          </p:cNvPr>
          <p:cNvSpPr>
            <a:spLocks noGrp="1"/>
          </p:cNvSpPr>
          <p:nvPr>
            <p:ph type="title"/>
          </p:nvPr>
        </p:nvSpPr>
        <p:spPr>
          <a:xfrm>
            <a:off x="1141413" y="618518"/>
            <a:ext cx="9905998" cy="768848"/>
          </a:xfrm>
        </p:spPr>
        <p:txBody>
          <a:bodyPr>
            <a:normAutofit/>
          </a:bodyPr>
          <a:lstStyle/>
          <a:p>
            <a:r>
              <a:rPr lang="en-US" sz="3200" b="1">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9B451A70-CBFE-F9A8-2246-DDBED7461602}"/>
              </a:ext>
            </a:extLst>
          </p:cNvPr>
          <p:cNvSpPr>
            <a:spLocks noGrp="1"/>
          </p:cNvSpPr>
          <p:nvPr>
            <p:ph idx="1"/>
          </p:nvPr>
        </p:nvSpPr>
        <p:spPr>
          <a:xfrm>
            <a:off x="1141413" y="1387367"/>
            <a:ext cx="10393247" cy="3977847"/>
          </a:xfrm>
        </p:spPr>
        <p:txBody>
          <a:bodyPr>
            <a:noAutofit/>
          </a:bodyPr>
          <a:lstStyle/>
          <a:p>
            <a:pPr marL="0" indent="0" algn="just">
              <a:lnSpc>
                <a:spcPts val="3920"/>
              </a:lnSpc>
              <a:buNone/>
            </a:pPr>
            <a:r>
              <a:rPr lang="en-US" sz="1400">
                <a:latin typeface="Times New Roman" panose="02020603050405020304" pitchFamily="18" charset="0"/>
                <a:cs typeface="Times New Roman" panose="02020603050405020304" pitchFamily="18" charset="0"/>
              </a:rPr>
              <a:t>[1] V. Kelli, P. </a:t>
            </a:r>
            <a:r>
              <a:rPr lang="en-US" sz="1400" err="1">
                <a:latin typeface="Times New Roman" panose="02020603050405020304" pitchFamily="18" charset="0"/>
                <a:cs typeface="Times New Roman" panose="02020603050405020304" pitchFamily="18" charset="0"/>
              </a:rPr>
              <a:t>Radoglou-Grammatikis</a:t>
            </a:r>
            <a:r>
              <a:rPr lang="en-US" sz="1400">
                <a:latin typeface="Times New Roman" panose="02020603050405020304" pitchFamily="18" charset="0"/>
                <a:cs typeface="Times New Roman" panose="02020603050405020304" pitchFamily="18" charset="0"/>
              </a:rPr>
              <a:t>, T. </a:t>
            </a:r>
            <a:r>
              <a:rPr lang="en-US" sz="1400" err="1">
                <a:latin typeface="Times New Roman" panose="02020603050405020304" pitchFamily="18" charset="0"/>
                <a:cs typeface="Times New Roman" panose="02020603050405020304" pitchFamily="18" charset="0"/>
              </a:rPr>
              <a:t>Lagkas</a:t>
            </a:r>
            <a:r>
              <a:rPr lang="en-US" sz="1400">
                <a:latin typeface="Times New Roman" panose="02020603050405020304" pitchFamily="18" charset="0"/>
                <a:cs typeface="Times New Roman" panose="02020603050405020304" pitchFamily="18" charset="0"/>
              </a:rPr>
              <a:t>, E. K. Markakis and P. </a:t>
            </a:r>
            <a:r>
              <a:rPr lang="en-US" sz="1400" err="1">
                <a:latin typeface="Times New Roman" panose="02020603050405020304" pitchFamily="18" charset="0"/>
                <a:cs typeface="Times New Roman" panose="02020603050405020304" pitchFamily="18" charset="0"/>
              </a:rPr>
              <a:t>Sarigiannidis</a:t>
            </a:r>
            <a:r>
              <a:rPr lang="en-US" sz="1400">
                <a:latin typeface="Times New Roman" panose="02020603050405020304" pitchFamily="18" charset="0"/>
                <a:cs typeface="Times New Roman" panose="02020603050405020304" pitchFamily="18" charset="0"/>
              </a:rPr>
              <a:t>, "Risk Analysis of DNP3 Attacks", 2022 IEEE International Conference on Cyber Security and Resilience (CSR), 2022, pp. 351-356, </a:t>
            </a:r>
            <a:r>
              <a:rPr lang="en-US" sz="1400" err="1">
                <a:latin typeface="Times New Roman" panose="02020603050405020304" pitchFamily="18" charset="0"/>
                <a:cs typeface="Times New Roman" panose="02020603050405020304" pitchFamily="18" charset="0"/>
              </a:rPr>
              <a:t>doi</a:t>
            </a:r>
            <a:r>
              <a:rPr lang="en-US" sz="1400">
                <a:latin typeface="Times New Roman" panose="02020603050405020304" pitchFamily="18" charset="0"/>
                <a:cs typeface="Times New Roman" panose="02020603050405020304" pitchFamily="18" charset="0"/>
              </a:rPr>
              <a:t>: 10.1109/CSR54599.2022.9850291.</a:t>
            </a:r>
          </a:p>
          <a:p>
            <a:pPr marL="0" indent="0" algn="just">
              <a:lnSpc>
                <a:spcPts val="3920"/>
              </a:lnSpc>
              <a:buNone/>
            </a:pPr>
            <a:r>
              <a:rPr lang="en-US" sz="1400">
                <a:latin typeface="Times New Roman" panose="02020603050405020304" pitchFamily="18" charset="0"/>
                <a:cs typeface="Times New Roman" panose="02020603050405020304" pitchFamily="18" charset="0"/>
              </a:rPr>
              <a:t>[2] V. Kelli et al., "Attacking and Defending DNP3 ICS/SCADA Systems", 2022 18th International Conference on Distributed Computing in Sensor Systems (DCOSS), 2022, pp. 183-190, </a:t>
            </a:r>
            <a:r>
              <a:rPr lang="en-US" sz="1400" err="1">
                <a:latin typeface="Times New Roman" panose="02020603050405020304" pitchFamily="18" charset="0"/>
                <a:cs typeface="Times New Roman" panose="02020603050405020304" pitchFamily="18" charset="0"/>
              </a:rPr>
              <a:t>doi</a:t>
            </a:r>
            <a:r>
              <a:rPr lang="en-US" sz="1400">
                <a:latin typeface="Times New Roman" panose="02020603050405020304" pitchFamily="18" charset="0"/>
                <a:cs typeface="Times New Roman" panose="02020603050405020304" pitchFamily="18" charset="0"/>
              </a:rPr>
              <a:t>: 10.1109/DCOSS54816.2022.00041. </a:t>
            </a:r>
          </a:p>
          <a:p>
            <a:pPr marL="0" indent="0" algn="just">
              <a:lnSpc>
                <a:spcPts val="3920"/>
              </a:lnSpc>
              <a:buNone/>
            </a:pPr>
            <a:r>
              <a:rPr lang="en-US" sz="1400">
                <a:latin typeface="Times New Roman" panose="02020603050405020304" pitchFamily="18" charset="0"/>
                <a:cs typeface="Times New Roman" panose="02020603050405020304" pitchFamily="18" charset="0"/>
              </a:rPr>
              <a:t>[3] P. </a:t>
            </a:r>
            <a:r>
              <a:rPr lang="en-US" sz="1400" err="1">
                <a:latin typeface="Times New Roman" panose="02020603050405020304" pitchFamily="18" charset="0"/>
                <a:cs typeface="Times New Roman" panose="02020603050405020304" pitchFamily="18" charset="0"/>
              </a:rPr>
              <a:t>Radoglou-Grammatikis</a:t>
            </a:r>
            <a:r>
              <a:rPr lang="en-US" sz="1400">
                <a:latin typeface="Times New Roman" panose="02020603050405020304" pitchFamily="18" charset="0"/>
                <a:cs typeface="Times New Roman" panose="02020603050405020304" pitchFamily="18" charset="0"/>
              </a:rPr>
              <a:t>, P. </a:t>
            </a:r>
            <a:r>
              <a:rPr lang="en-US" sz="1400" err="1">
                <a:latin typeface="Times New Roman" panose="02020603050405020304" pitchFamily="18" charset="0"/>
                <a:cs typeface="Times New Roman" panose="02020603050405020304" pitchFamily="18" charset="0"/>
              </a:rPr>
              <a:t>Sarigiannidis</a:t>
            </a:r>
            <a:r>
              <a:rPr lang="en-US" sz="1400">
                <a:latin typeface="Times New Roman" panose="02020603050405020304" pitchFamily="18" charset="0"/>
                <a:cs typeface="Times New Roman" panose="02020603050405020304" pitchFamily="18" charset="0"/>
              </a:rPr>
              <a:t>, G. </a:t>
            </a:r>
            <a:r>
              <a:rPr lang="en-US" sz="1400" err="1">
                <a:latin typeface="Times New Roman" panose="02020603050405020304" pitchFamily="18" charset="0"/>
                <a:cs typeface="Times New Roman" panose="02020603050405020304" pitchFamily="18" charset="0"/>
              </a:rPr>
              <a:t>Efstathopoulos</a:t>
            </a:r>
            <a:r>
              <a:rPr lang="en-US" sz="1400">
                <a:latin typeface="Times New Roman" panose="02020603050405020304" pitchFamily="18" charset="0"/>
                <a:cs typeface="Times New Roman" panose="02020603050405020304" pitchFamily="18" charset="0"/>
              </a:rPr>
              <a:t>, P.-</a:t>
            </a:r>
            <a:r>
              <a:rPr lang="en-US" sz="1400" err="1">
                <a:latin typeface="Times New Roman" panose="02020603050405020304" pitchFamily="18" charset="0"/>
                <a:cs typeface="Times New Roman" panose="02020603050405020304" pitchFamily="18" charset="0"/>
              </a:rPr>
              <a:t>A.Karypidis</a:t>
            </a:r>
            <a:r>
              <a:rPr lang="en-US" sz="1400">
                <a:latin typeface="Times New Roman" panose="02020603050405020304" pitchFamily="18" charset="0"/>
                <a:cs typeface="Times New Roman" panose="02020603050405020304" pitchFamily="18" charset="0"/>
              </a:rPr>
              <a:t>, and A. </a:t>
            </a:r>
            <a:r>
              <a:rPr lang="en-US" sz="1400" err="1">
                <a:latin typeface="Times New Roman" panose="02020603050405020304" pitchFamily="18" charset="0"/>
                <a:cs typeface="Times New Roman" panose="02020603050405020304" pitchFamily="18" charset="0"/>
              </a:rPr>
              <a:t>Sarigiannidis</a:t>
            </a:r>
            <a:r>
              <a:rPr lang="en-US" sz="1400">
                <a:latin typeface="Times New Roman" panose="02020603050405020304" pitchFamily="18" charset="0"/>
                <a:cs typeface="Times New Roman" panose="02020603050405020304" pitchFamily="18" charset="0"/>
              </a:rPr>
              <a:t>, "Diderot: An intrusion detection and prevention system for dnp3-based </a:t>
            </a:r>
            <a:r>
              <a:rPr lang="en-US" sz="1400" err="1">
                <a:latin typeface="Times New Roman" panose="02020603050405020304" pitchFamily="18" charset="0"/>
                <a:cs typeface="Times New Roman" panose="02020603050405020304" pitchFamily="18" charset="0"/>
              </a:rPr>
              <a:t>scada</a:t>
            </a:r>
            <a:r>
              <a:rPr lang="en-US" sz="1400">
                <a:latin typeface="Times New Roman" panose="02020603050405020304" pitchFamily="18" charset="0"/>
                <a:cs typeface="Times New Roman" panose="02020603050405020304" pitchFamily="18" charset="0"/>
              </a:rPr>
              <a:t> systems", in Proceedings of the15th International Conference on Availability, Reliability and Security, ser. ARES ’20.New York, NY, USA: Association for Computing Machinery, 2020, </a:t>
            </a:r>
            <a:r>
              <a:rPr lang="en-US" sz="1400" err="1">
                <a:latin typeface="Times New Roman" panose="02020603050405020304" pitchFamily="18" charset="0"/>
                <a:cs typeface="Times New Roman" panose="02020603050405020304" pitchFamily="18" charset="0"/>
              </a:rPr>
              <a:t>doi</a:t>
            </a:r>
            <a:r>
              <a:rPr lang="en-US" sz="1400">
                <a:latin typeface="Times New Roman" panose="02020603050405020304" pitchFamily="18" charset="0"/>
                <a:cs typeface="Times New Roman" panose="02020603050405020304" pitchFamily="18" charset="0"/>
              </a:rPr>
              <a:t>: 10.1145/3407023.3409314. </a:t>
            </a:r>
          </a:p>
        </p:txBody>
      </p:sp>
    </p:spTree>
    <p:extLst>
      <p:ext uri="{BB962C8B-B14F-4D97-AF65-F5344CB8AC3E}">
        <p14:creationId xmlns:p14="http://schemas.microsoft.com/office/powerpoint/2010/main" val="4256126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F33D0F-3B01-D588-F4EA-4215D7E342A8}"/>
              </a:ext>
            </a:extLst>
          </p:cNvPr>
          <p:cNvSpPr>
            <a:spLocks noGrp="1"/>
          </p:cNvSpPr>
          <p:nvPr>
            <p:ph idx="1"/>
          </p:nvPr>
        </p:nvSpPr>
        <p:spPr>
          <a:xfrm>
            <a:off x="1246516" y="2764494"/>
            <a:ext cx="9905999" cy="1119137"/>
          </a:xfrm>
        </p:spPr>
        <p:txBody>
          <a:bodyPr>
            <a:normAutofit/>
          </a:bodyPr>
          <a:lstStyle/>
          <a:p>
            <a:pPr marL="0" indent="0" algn="ctr">
              <a:buNone/>
            </a:pPr>
            <a:r>
              <a:rPr lang="en-US" sz="6000" b="1">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75777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0" name="Rectangle 2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sp>
        <p:nvSpPr>
          <p:cNvPr id="2" name="Title 1">
            <a:extLst>
              <a:ext uri="{FF2B5EF4-FFF2-40B4-BE49-F238E27FC236}">
                <a16:creationId xmlns:a16="http://schemas.microsoft.com/office/drawing/2014/main" id="{C232649B-74F1-F76B-7290-6238EC482E7E}"/>
              </a:ext>
            </a:extLst>
          </p:cNvPr>
          <p:cNvSpPr>
            <a:spLocks noGrp="1"/>
          </p:cNvSpPr>
          <p:nvPr>
            <p:ph type="title"/>
          </p:nvPr>
        </p:nvSpPr>
        <p:spPr>
          <a:xfrm>
            <a:off x="5680205" y="570800"/>
            <a:ext cx="6153879" cy="1146782"/>
          </a:xfrm>
        </p:spPr>
        <p:txBody>
          <a:bodyPr>
            <a:normAutofit/>
          </a:bodyPr>
          <a:lstStyle/>
          <a:p>
            <a:r>
              <a:rPr lang="en-US" sz="3200" b="1">
                <a:effectLst/>
                <a:latin typeface="Times New Roman" panose="02020603050405020304" pitchFamily="18" charset="0"/>
                <a:cs typeface="Times New Roman" panose="02020603050405020304" pitchFamily="18" charset="0"/>
              </a:rPr>
              <a:t>Project Requirements</a:t>
            </a:r>
            <a:endParaRPr lang="en-US" sz="3200"/>
          </a:p>
        </p:txBody>
      </p:sp>
      <p:pic>
        <p:nvPicPr>
          <p:cNvPr id="25" name="Picture 24" descr="Computer script on a screen">
            <a:extLst>
              <a:ext uri="{FF2B5EF4-FFF2-40B4-BE49-F238E27FC236}">
                <a16:creationId xmlns:a16="http://schemas.microsoft.com/office/drawing/2014/main" id="{DC6F81DE-8164-1B07-30C5-C1449E18C981}"/>
              </a:ext>
            </a:extLst>
          </p:cNvPr>
          <p:cNvPicPr>
            <a:picLocks noChangeAspect="1"/>
          </p:cNvPicPr>
          <p:nvPr/>
        </p:nvPicPr>
        <p:blipFill rotWithShape="1">
          <a:blip r:embed="rId4"/>
          <a:srcRect r="26430" b="-1"/>
          <a:stretch/>
        </p:blipFill>
        <p:spPr>
          <a:xfrm>
            <a:off x="-5597" y="10"/>
            <a:ext cx="5610331" cy="6857990"/>
          </a:xfrm>
          <a:prstGeom prst="rect">
            <a:avLst/>
          </a:prstGeom>
        </p:spPr>
      </p:pic>
      <p:grpSp>
        <p:nvGrpSpPr>
          <p:cNvPr id="33" name="Group 3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4" name="Rectangle 3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3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7" name="Rectangle 3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3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2" name="Rectangle 6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6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7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7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7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7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74" name="Rectangle 7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7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7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7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7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7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8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8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8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8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8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8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8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8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grpSp>
      <p:sp>
        <p:nvSpPr>
          <p:cNvPr id="23" name="Content Placeholder 22">
            <a:extLst>
              <a:ext uri="{FF2B5EF4-FFF2-40B4-BE49-F238E27FC236}">
                <a16:creationId xmlns:a16="http://schemas.microsoft.com/office/drawing/2014/main" id="{5AAB7D18-0E5B-EF4A-A4F1-F80CC929D16E}"/>
              </a:ext>
            </a:extLst>
          </p:cNvPr>
          <p:cNvSpPr>
            <a:spLocks noGrp="1"/>
          </p:cNvSpPr>
          <p:nvPr>
            <p:ph idx="1"/>
          </p:nvPr>
        </p:nvSpPr>
        <p:spPr>
          <a:xfrm>
            <a:off x="5842858" y="1435100"/>
            <a:ext cx="5844317" cy="2714625"/>
          </a:xfrm>
        </p:spPr>
        <p:txBody>
          <a:bodyPr>
            <a:normAutofit/>
          </a:bodyPr>
          <a:lstStyle/>
          <a:p>
            <a:r>
              <a:rPr lang="en-US" sz="1800">
                <a:latin typeface="Times New Roman" panose="02020603050405020304" pitchFamily="18" charset="0"/>
                <a:cs typeface="Times New Roman" panose="02020603050405020304" pitchFamily="18" charset="0"/>
              </a:rPr>
              <a:t>Google </a:t>
            </a:r>
            <a:r>
              <a:rPr lang="en-US" sz="1800" err="1">
                <a:latin typeface="Times New Roman" panose="02020603050405020304" pitchFamily="18" charset="0"/>
                <a:cs typeface="Times New Roman" panose="02020603050405020304" pitchFamily="18" charset="0"/>
              </a:rPr>
              <a:t>Colab</a:t>
            </a:r>
            <a:r>
              <a:rPr lang="en-US" sz="1800">
                <a:latin typeface="Times New Roman" panose="02020603050405020304" pitchFamily="18" charset="0"/>
                <a:cs typeface="Times New Roman" panose="02020603050405020304" pitchFamily="18" charset="0"/>
              </a:rPr>
              <a:t>,</a:t>
            </a:r>
          </a:p>
          <a:p>
            <a:r>
              <a:rPr lang="en-US" sz="1800">
                <a:latin typeface="Times New Roman" panose="02020603050405020304" pitchFamily="18" charset="0"/>
                <a:cs typeface="Times New Roman" panose="02020603050405020304" pitchFamily="18" charset="0"/>
              </a:rPr>
              <a:t>Google Drive,</a:t>
            </a:r>
          </a:p>
          <a:p>
            <a:r>
              <a:rPr lang="en-US" sz="1800">
                <a:latin typeface="Times New Roman" panose="02020603050405020304" pitchFamily="18" charset="0"/>
                <a:cs typeface="Times New Roman" panose="02020603050405020304" pitchFamily="18" charset="0"/>
              </a:rPr>
              <a:t>VS Code,</a:t>
            </a:r>
          </a:p>
          <a:p>
            <a:r>
              <a:rPr lang="en-US" sz="1800" err="1">
                <a:latin typeface="Times New Roman" panose="02020603050405020304" pitchFamily="18" charset="0"/>
                <a:cs typeface="Times New Roman" panose="02020603050405020304" pitchFamily="18" charset="0"/>
              </a:rPr>
              <a:t>Jupyter</a:t>
            </a:r>
            <a:r>
              <a:rPr lang="en-US" sz="1800">
                <a:latin typeface="Times New Roman" panose="02020603050405020304" pitchFamily="18" charset="0"/>
                <a:cs typeface="Times New Roman" panose="02020603050405020304" pitchFamily="18" charset="0"/>
              </a:rPr>
              <a:t> Notebook</a:t>
            </a:r>
          </a:p>
          <a:p>
            <a:r>
              <a:rPr lang="en-US" sz="1800">
                <a:latin typeface="Times New Roman" panose="02020603050405020304" pitchFamily="18" charset="0"/>
                <a:cs typeface="Times New Roman" panose="02020603050405020304" pitchFamily="18" charset="0"/>
              </a:rPr>
              <a:t>Language – Python, Pandas, </a:t>
            </a:r>
            <a:r>
              <a:rPr lang="en-US" sz="1800">
                <a:effectLst/>
                <a:latin typeface="Times New Roman" panose="02020603050405020304" pitchFamily="18" charset="0"/>
                <a:cs typeface="Times New Roman" panose="02020603050405020304" pitchFamily="18" charset="0"/>
              </a:rPr>
              <a:t>NumPy, Matplotlib, SciPy, scikit-learn, </a:t>
            </a:r>
            <a:endParaRPr lang="en-US" sz="1800">
              <a:latin typeface="Times New Roman" panose="02020603050405020304" pitchFamily="18" charset="0"/>
              <a:cs typeface="Times New Roman" panose="02020603050405020304" pitchFamily="18" charset="0"/>
            </a:endParaRPr>
          </a:p>
        </p:txBody>
      </p:sp>
      <p:sp>
        <p:nvSpPr>
          <p:cNvPr id="19" name="Rectangle 4">
            <a:extLst>
              <a:ext uri="{FF2B5EF4-FFF2-40B4-BE49-F238E27FC236}">
                <a16:creationId xmlns:a16="http://schemas.microsoft.com/office/drawing/2014/main" id="{61845AEB-A697-83F9-7EC0-8BAB675E0673}"/>
              </a:ext>
            </a:extLst>
          </p:cNvPr>
          <p:cNvSpPr>
            <a:spLocks noChangeArrowheads="1"/>
          </p:cNvSpPr>
          <p:nvPr/>
        </p:nvSpPr>
        <p:spPr bwMode="auto">
          <a:xfrm>
            <a:off x="5738084" y="43550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1" name="Rectangle 5">
            <a:extLst>
              <a:ext uri="{FF2B5EF4-FFF2-40B4-BE49-F238E27FC236}">
                <a16:creationId xmlns:a16="http://schemas.microsoft.com/office/drawing/2014/main" id="{A448DCB9-0EC3-51F0-1A36-EECE8A6FF280}"/>
              </a:ext>
            </a:extLst>
          </p:cNvPr>
          <p:cNvSpPr>
            <a:spLocks noChangeArrowheads="1"/>
          </p:cNvSpPr>
          <p:nvPr/>
        </p:nvSpPr>
        <p:spPr bwMode="auto">
          <a:xfrm>
            <a:off x="3122613" y="32908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1">
            <a:extLst>
              <a:ext uri="{FF2B5EF4-FFF2-40B4-BE49-F238E27FC236}">
                <a16:creationId xmlns:a16="http://schemas.microsoft.com/office/drawing/2014/main" id="{6DD2576E-AAD2-FF95-C3F8-8A2DEE1944E5}"/>
              </a:ext>
            </a:extLst>
          </p:cNvPr>
          <p:cNvSpPr>
            <a:spLocks noChangeArrowheads="1"/>
          </p:cNvSpPr>
          <p:nvPr/>
        </p:nvSpPr>
        <p:spPr bwMode="auto">
          <a:xfrm>
            <a:off x="-1891863" y="-903890"/>
            <a:ext cx="1468000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1777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0CCBA-D710-C2B0-81B7-58735ABD186C}"/>
              </a:ext>
            </a:extLst>
          </p:cNvPr>
          <p:cNvSpPr>
            <a:spLocks noGrp="1"/>
          </p:cNvSpPr>
          <p:nvPr>
            <p:ph type="title"/>
          </p:nvPr>
        </p:nvSpPr>
        <p:spPr>
          <a:xfrm>
            <a:off x="678704" y="379227"/>
            <a:ext cx="4166311" cy="1157730"/>
          </a:xfrm>
        </p:spPr>
        <p:txBody>
          <a:bodyPr>
            <a:normAutofit/>
          </a:bodyPr>
          <a:lstStyle/>
          <a:p>
            <a:r>
              <a:rPr lang="en-US" sz="3200" b="1">
                <a:latin typeface="Times New Roman"/>
                <a:cs typeface="Times New Roman"/>
              </a:rPr>
              <a:t>Data collection</a:t>
            </a:r>
          </a:p>
        </p:txBody>
      </p:sp>
      <p:sp>
        <p:nvSpPr>
          <p:cNvPr id="7" name="Content Placeholder 6">
            <a:extLst>
              <a:ext uri="{FF2B5EF4-FFF2-40B4-BE49-F238E27FC236}">
                <a16:creationId xmlns:a16="http://schemas.microsoft.com/office/drawing/2014/main" id="{9701FBBA-1911-3BBD-2446-2DB9684ED65D}"/>
              </a:ext>
            </a:extLst>
          </p:cNvPr>
          <p:cNvSpPr>
            <a:spLocks noGrp="1"/>
          </p:cNvSpPr>
          <p:nvPr>
            <p:ph idx="1"/>
          </p:nvPr>
        </p:nvSpPr>
        <p:spPr>
          <a:xfrm>
            <a:off x="678704" y="1305603"/>
            <a:ext cx="11021209" cy="5173170"/>
          </a:xfrm>
        </p:spPr>
        <p:txBody>
          <a:bodyPr>
            <a:normAutofit fontScale="25000" lnSpcReduction="20000"/>
          </a:bodyPr>
          <a:lstStyle/>
          <a:p>
            <a:pPr marL="0" indent="0" algn="l">
              <a:buNone/>
            </a:pPr>
            <a:r>
              <a:rPr lang="en-US" sz="8000">
                <a:latin typeface="Times New Roman" panose="02020603050405020304" pitchFamily="18" charset="0"/>
                <a:cs typeface="Times New Roman" panose="02020603050405020304" pitchFamily="18" charset="0"/>
              </a:rPr>
              <a:t>Considering publicly available dataset from </a:t>
            </a:r>
            <a:r>
              <a:rPr lang="en-US" sz="8000" err="1">
                <a:latin typeface="Times New Roman" panose="02020603050405020304" pitchFamily="18" charset="0"/>
                <a:cs typeface="Times New Roman" panose="02020603050405020304" pitchFamily="18" charset="0"/>
              </a:rPr>
              <a:t>ieee-dataport.org</a:t>
            </a:r>
            <a:r>
              <a:rPr lang="en-US" sz="8000">
                <a:latin typeface="Times New Roman" panose="02020603050405020304" pitchFamily="18" charset="0"/>
                <a:cs typeface="Times New Roman" panose="02020603050405020304" pitchFamily="18" charset="0"/>
              </a:rPr>
              <a:t> which is a comprehensive dataset of network behaviors and attacks of Distributed Network Protocol 3.The dataset is structured following comprehensive frameworks that include a variety of features such as network configuration, traffic data, interaction, and detailed metadata consists of the following </a:t>
            </a:r>
          </a:p>
          <a:p>
            <a:pPr marL="604523" lvl="1" indent="-302261" algn="l">
              <a:buAutoNum type="arabicPeriod"/>
            </a:pPr>
            <a:r>
              <a:rPr lang="en-US" sz="8000">
                <a:latin typeface="Times New Roman" panose="02020603050405020304" pitchFamily="18" charset="0"/>
                <a:cs typeface="Times New Roman" panose="02020603050405020304" pitchFamily="18" charset="0"/>
              </a:rPr>
              <a:t>20200514_DNP3_Disable_Unsolicited_Messages_Attack </a:t>
            </a:r>
          </a:p>
          <a:p>
            <a:pPr marL="604523" lvl="1" indent="-302261" algn="l">
              <a:buAutoNum type="arabicPeriod"/>
            </a:pPr>
            <a:r>
              <a:rPr lang="en-US" sz="8000">
                <a:latin typeface="Times New Roman" panose="02020603050405020304" pitchFamily="18" charset="0"/>
                <a:cs typeface="Times New Roman" panose="02020603050405020304" pitchFamily="18" charset="0"/>
              </a:rPr>
              <a:t>20200515_DNP3_Cold_Restart_Attack</a:t>
            </a:r>
          </a:p>
          <a:p>
            <a:pPr marL="604523" lvl="1" indent="-302261" algn="l">
              <a:buAutoNum type="arabicPeriod"/>
            </a:pPr>
            <a:r>
              <a:rPr lang="en-US" sz="8000">
                <a:latin typeface="Times New Roman" panose="02020603050405020304" pitchFamily="18" charset="0"/>
                <a:cs typeface="Times New Roman" panose="02020603050405020304" pitchFamily="18" charset="0"/>
              </a:rPr>
              <a:t>20200515_DNP3_Warm_Restart_Attack </a:t>
            </a:r>
          </a:p>
          <a:p>
            <a:pPr marL="604523" lvl="1" indent="-302261" algn="l">
              <a:buAutoNum type="arabicPeriod"/>
            </a:pPr>
            <a:r>
              <a:rPr lang="en-US" sz="8000">
                <a:latin typeface="Times New Roman" panose="02020603050405020304" pitchFamily="18" charset="0"/>
                <a:cs typeface="Times New Roman" panose="02020603050405020304" pitchFamily="18" charset="0"/>
              </a:rPr>
              <a:t>20200516_DNP3_Enumerate</a:t>
            </a:r>
          </a:p>
          <a:p>
            <a:pPr marL="604523" lvl="1" indent="-302261" algn="l">
              <a:buAutoNum type="arabicPeriod"/>
            </a:pPr>
            <a:r>
              <a:rPr lang="en-US" sz="8000">
                <a:latin typeface="Times New Roman" panose="02020603050405020304" pitchFamily="18" charset="0"/>
                <a:cs typeface="Times New Roman" panose="02020603050405020304" pitchFamily="18" charset="0"/>
              </a:rPr>
              <a:t>20200516_DNP3_Ιnfo</a:t>
            </a:r>
          </a:p>
          <a:p>
            <a:pPr marL="604523" lvl="1" indent="-302261" algn="l">
              <a:buAutoNum type="arabicPeriod"/>
            </a:pPr>
            <a:r>
              <a:rPr lang="en-US" sz="8000">
                <a:latin typeface="Times New Roman" panose="02020603050405020304" pitchFamily="18" charset="0"/>
                <a:cs typeface="Times New Roman" panose="02020603050405020304" pitchFamily="18" charset="0"/>
              </a:rPr>
              <a:t>20200518_DNP3_MITM_DoS </a:t>
            </a:r>
          </a:p>
          <a:p>
            <a:pPr marL="604523" lvl="1" indent="-302261" algn="l">
              <a:buAutoNum type="arabicPeriod"/>
            </a:pPr>
            <a:r>
              <a:rPr lang="en-US" sz="8000">
                <a:latin typeface="Times New Roman" panose="02020603050405020304" pitchFamily="18" charset="0"/>
                <a:cs typeface="Times New Roman" panose="02020603050405020304" pitchFamily="18" charset="0"/>
              </a:rPr>
              <a:t>20200518_DNP3_Replay_Attack</a:t>
            </a:r>
          </a:p>
          <a:p>
            <a:pPr marL="604523" lvl="1" indent="-302261" algn="l">
              <a:buAutoNum type="arabicPeriod"/>
            </a:pPr>
            <a:r>
              <a:rPr lang="en-US" sz="8000">
                <a:latin typeface="Times New Roman" panose="02020603050405020304" pitchFamily="18" charset="0"/>
                <a:cs typeface="Times New Roman" panose="02020603050405020304" pitchFamily="18" charset="0"/>
              </a:rPr>
              <a:t>20200519_DNP3_Stop_Application_Attack</a:t>
            </a:r>
          </a:p>
          <a:p>
            <a:pPr marL="302262" lvl="1" indent="0" algn="l">
              <a:buNone/>
            </a:pPr>
            <a:endParaRPr lang="en-US" sz="8000">
              <a:latin typeface="Times New Roman" panose="02020603050405020304" pitchFamily="18" charset="0"/>
              <a:cs typeface="Times New Roman" panose="02020603050405020304" pitchFamily="18" charset="0"/>
            </a:endParaRPr>
          </a:p>
          <a:p>
            <a:pPr marL="302262" lvl="1" indent="0" algn="l">
              <a:buNone/>
            </a:pPr>
            <a:r>
              <a:rPr lang="en-US" sz="8000">
                <a:latin typeface="Times New Roman" panose="02020603050405020304" pitchFamily="18" charset="0"/>
                <a:cs typeface="Times New Roman" panose="02020603050405020304" pitchFamily="18" charset="0"/>
              </a:rPr>
              <a:t>Total Dataset size is 1.34 GB.</a:t>
            </a:r>
          </a:p>
          <a:p>
            <a:endParaRPr lang="en-US"/>
          </a:p>
        </p:txBody>
      </p:sp>
    </p:spTree>
    <p:extLst>
      <p:ext uri="{BB962C8B-B14F-4D97-AF65-F5344CB8AC3E}">
        <p14:creationId xmlns:p14="http://schemas.microsoft.com/office/powerpoint/2010/main" val="2470333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DDB9F9-A6E5-FCF4-4829-1FB40C3EE1B8}"/>
              </a:ext>
            </a:extLst>
          </p:cNvPr>
          <p:cNvSpPr txBox="1"/>
          <p:nvPr/>
        </p:nvSpPr>
        <p:spPr>
          <a:xfrm>
            <a:off x="1258676" y="570655"/>
            <a:ext cx="7962442" cy="727122"/>
          </a:xfrm>
          <a:prstGeom prst="rect">
            <a:avLst/>
          </a:prstGeom>
          <a:noFill/>
        </p:spPr>
        <p:txBody>
          <a:bodyPr wrap="square">
            <a:spAutoFit/>
          </a:bodyPr>
          <a:lstStyle/>
          <a:p>
            <a:pPr algn="l">
              <a:lnSpc>
                <a:spcPts val="5600"/>
              </a:lnSpc>
            </a:pPr>
            <a:r>
              <a:rPr lang="en-US" sz="3200" b="1">
                <a:latin typeface="Times New Roman" panose="02020603050405020304" pitchFamily="18" charset="0"/>
                <a:cs typeface="Times New Roman" panose="02020603050405020304" pitchFamily="18" charset="0"/>
              </a:rPr>
              <a:t>EXPLORATORY DATA ANALYSIS (EDA)</a:t>
            </a:r>
          </a:p>
        </p:txBody>
      </p:sp>
      <p:sp>
        <p:nvSpPr>
          <p:cNvPr id="2" name="TextBox 1">
            <a:extLst>
              <a:ext uri="{FF2B5EF4-FFF2-40B4-BE49-F238E27FC236}">
                <a16:creationId xmlns:a16="http://schemas.microsoft.com/office/drawing/2014/main" id="{0C4702C3-E189-E73F-2B0C-AFD79478C2CF}"/>
              </a:ext>
            </a:extLst>
          </p:cNvPr>
          <p:cNvSpPr txBox="1"/>
          <p:nvPr/>
        </p:nvSpPr>
        <p:spPr>
          <a:xfrm>
            <a:off x="1258676" y="1775012"/>
            <a:ext cx="9789459" cy="286232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 Summary Statistics (mean, median, mode, standard deviation, etc.) for numerical features to </a:t>
            </a:r>
          </a:p>
          <a:p>
            <a:r>
              <a:rPr lang="en-US">
                <a:latin typeface="Times New Roman" panose="02020603050405020304" pitchFamily="18" charset="0"/>
                <a:cs typeface="Times New Roman" panose="02020603050405020304" pitchFamily="18" charset="0"/>
              </a:rPr>
              <a:t>get a sense of the data distribution and class distribution. </a:t>
            </a:r>
          </a:p>
          <a:p>
            <a:r>
              <a:rPr lang="en-US">
                <a:latin typeface="Times New Roman" panose="02020603050405020304" pitchFamily="18" charset="0"/>
                <a:cs typeface="Times New Roman" panose="02020603050405020304" pitchFamily="18" charset="0"/>
              </a:rPr>
              <a:t>2. Identified highly correlated features through heat map.</a:t>
            </a:r>
          </a:p>
          <a:p>
            <a:r>
              <a:rPr lang="en-US">
                <a:latin typeface="Times New Roman" panose="02020603050405020304" pitchFamily="18" charset="0"/>
                <a:cs typeface="Times New Roman" panose="02020603050405020304" pitchFamily="18" charset="0"/>
              </a:rPr>
              <a:t>3. Understood the distribution of total forward packets across different labels.</a:t>
            </a:r>
          </a:p>
          <a:p>
            <a:r>
              <a:rPr lang="en-US">
                <a:latin typeface="Times New Roman" panose="02020603050405020304" pitchFamily="18" charset="0"/>
                <a:cs typeface="Times New Roman" panose="02020603050405020304" pitchFamily="18" charset="0"/>
              </a:rPr>
              <a:t>4. Plotted the distribution of total backward packets across different labels.</a:t>
            </a:r>
          </a:p>
          <a:p>
            <a:r>
              <a:rPr lang="en-US">
                <a:latin typeface="Times New Roman" panose="02020603050405020304" pitchFamily="18" charset="0"/>
                <a:cs typeface="Times New Roman" panose="02020603050405020304" pitchFamily="18" charset="0"/>
              </a:rPr>
              <a:t>5. Plotted the scatter plot of total forward vs total backward packets.</a:t>
            </a:r>
          </a:p>
          <a:p>
            <a:r>
              <a:rPr lang="en-US">
                <a:latin typeface="Times New Roman" panose="02020603050405020304" pitchFamily="18" charset="0"/>
                <a:cs typeface="Times New Roman" panose="02020603050405020304" pitchFamily="18" charset="0"/>
              </a:rPr>
              <a:t>6. Visualized the frequency for each label.</a:t>
            </a:r>
          </a:p>
          <a:p>
            <a:r>
              <a:rPr lang="en-US">
                <a:latin typeface="Times New Roman" panose="02020603050405020304" pitchFamily="18" charset="0"/>
                <a:cs typeface="Times New Roman" panose="02020603050405020304" pitchFamily="18" charset="0"/>
              </a:rPr>
              <a:t>7. Visualized the average number of packets for each label.</a:t>
            </a:r>
          </a:p>
          <a:p>
            <a:endParaRPr lang="en-US" sz="1800" b="1">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692388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0C3FE0-6B72-C844-1970-6A4F7851003E}"/>
              </a:ext>
            </a:extLst>
          </p:cNvPr>
          <p:cNvSpPr>
            <a:spLocks noGrp="1"/>
          </p:cNvSpPr>
          <p:nvPr>
            <p:ph type="title"/>
          </p:nvPr>
        </p:nvSpPr>
        <p:spPr>
          <a:xfrm>
            <a:off x="1243808" y="29132"/>
            <a:ext cx="4459286" cy="1478570"/>
          </a:xfrm>
        </p:spPr>
        <p:txBody>
          <a:bodyPr vert="horz" lIns="91440" tIns="45720" rIns="91440" bIns="45720" rtlCol="0" anchor="ctr">
            <a:normAutofit/>
          </a:bodyPr>
          <a:lstStyle/>
          <a:p>
            <a:r>
              <a:rPr lang="en-US" sz="3200" b="1">
                <a:latin typeface="Times New Roman" panose="02020603050405020304" pitchFamily="18" charset="0"/>
                <a:cs typeface="Times New Roman" panose="02020603050405020304" pitchFamily="18" charset="0"/>
              </a:rPr>
              <a:t>Data Distribution</a:t>
            </a:r>
          </a:p>
        </p:txBody>
      </p:sp>
      <p:sp>
        <p:nvSpPr>
          <p:cNvPr id="5" name="TextBox 4">
            <a:extLst>
              <a:ext uri="{FF2B5EF4-FFF2-40B4-BE49-F238E27FC236}">
                <a16:creationId xmlns:a16="http://schemas.microsoft.com/office/drawing/2014/main" id="{422C0D75-9552-6154-A147-3AC3681A94F4}"/>
              </a:ext>
            </a:extLst>
          </p:cNvPr>
          <p:cNvSpPr txBox="1"/>
          <p:nvPr/>
        </p:nvSpPr>
        <p:spPr>
          <a:xfrm>
            <a:off x="836613" y="1713639"/>
            <a:ext cx="5178425" cy="460778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400">
              <a:lnSpc>
                <a:spcPct val="120000"/>
              </a:lnSpc>
              <a:spcAft>
                <a:spcPts val="600"/>
              </a:spcAft>
              <a:buSzPct val="125000"/>
            </a:pPr>
            <a:endParaRPr lang="en-US" sz="2000"/>
          </a:p>
        </p:txBody>
      </p:sp>
      <p:pic>
        <p:nvPicPr>
          <p:cNvPr id="9" name="Picture 8" descr="A graph of different colored bars&#10;&#10;Description automatically generated">
            <a:extLst>
              <a:ext uri="{FF2B5EF4-FFF2-40B4-BE49-F238E27FC236}">
                <a16:creationId xmlns:a16="http://schemas.microsoft.com/office/drawing/2014/main" id="{2F626278-6215-3182-DC5A-790A30835150}"/>
              </a:ext>
            </a:extLst>
          </p:cNvPr>
          <p:cNvPicPr>
            <a:picLocks noChangeAspect="1"/>
          </p:cNvPicPr>
          <p:nvPr/>
        </p:nvPicPr>
        <p:blipFill>
          <a:blip r:embed="rId4"/>
          <a:stretch>
            <a:fillRect/>
          </a:stretch>
        </p:blipFill>
        <p:spPr>
          <a:xfrm>
            <a:off x="6711908" y="853094"/>
            <a:ext cx="5456279" cy="51016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22" name="Group 21">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4"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5"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0"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3" name="TextBox 2">
            <a:extLst>
              <a:ext uri="{FF2B5EF4-FFF2-40B4-BE49-F238E27FC236}">
                <a16:creationId xmlns:a16="http://schemas.microsoft.com/office/drawing/2014/main" id="{1729099B-B7F2-6CBA-112F-5496D520492D}"/>
              </a:ext>
            </a:extLst>
          </p:cNvPr>
          <p:cNvSpPr txBox="1"/>
          <p:nvPr/>
        </p:nvSpPr>
        <p:spPr>
          <a:xfrm>
            <a:off x="1592494" y="2476072"/>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A85A74A-7F6D-099E-C03B-EA3A95E34BB3}"/>
              </a:ext>
            </a:extLst>
          </p:cNvPr>
          <p:cNvSpPr txBox="1"/>
          <p:nvPr/>
        </p:nvSpPr>
        <p:spPr>
          <a:xfrm>
            <a:off x="722313" y="1249016"/>
            <a:ext cx="5885880" cy="5016758"/>
          </a:xfrm>
          <a:prstGeom prst="rect">
            <a:avLst/>
          </a:prstGeom>
          <a:noFill/>
        </p:spPr>
        <p:txBody>
          <a:bodyPr wrap="square" lIns="91440" tIns="45720" rIns="91440" bIns="45720" rtlCol="0" anchor="t">
            <a:spAutoFit/>
          </a:bodyPr>
          <a:lstStyle/>
          <a:p>
            <a:pPr algn="just">
              <a:buFont typeface="+mj-lt"/>
              <a:buAutoNum type="arabicPeriod"/>
            </a:pPr>
            <a:r>
              <a:rPr lang="en-US" sz="1600" b="1">
                <a:effectLst/>
                <a:latin typeface="Times New Roman"/>
                <a:cs typeface="Times New Roman"/>
              </a:rPr>
              <a:t>Disable Unsolicited (Orange): </a:t>
            </a:r>
            <a:r>
              <a:rPr lang="en-US" sz="1600">
                <a:effectLst/>
                <a:latin typeface="Times New Roman"/>
                <a:cs typeface="Times New Roman"/>
              </a:rPr>
              <a:t>The </a:t>
            </a:r>
            <a:r>
              <a:rPr lang="en-US" sz="1600">
                <a:latin typeface="Times New Roman"/>
                <a:cs typeface="Times New Roman"/>
              </a:rPr>
              <a:t>orange bar </a:t>
            </a:r>
            <a:r>
              <a:rPr lang="en-US" sz="1600">
                <a:effectLst/>
                <a:latin typeface="Times New Roman"/>
                <a:cs typeface="Times New Roman"/>
              </a:rPr>
              <a:t>indicates a high frequency of events where unsolicited messages are disabled.</a:t>
            </a:r>
            <a:r>
              <a:rPr lang="en-US" sz="1600">
                <a:latin typeface="Times New Roman"/>
                <a:cs typeface="Times New Roman"/>
              </a:rPr>
              <a:t> </a:t>
            </a:r>
            <a:endParaRPr lang="en-US" sz="1600">
              <a:effectLst/>
              <a:latin typeface="Times New Roman" panose="02020603050405020304" pitchFamily="18" charset="0"/>
              <a:cs typeface="Times New Roman" panose="02020603050405020304" pitchFamily="18" charset="0"/>
            </a:endParaRPr>
          </a:p>
          <a:p>
            <a:pPr algn="just">
              <a:buFont typeface="+mj-lt"/>
              <a:buAutoNum type="arabicPeriod"/>
            </a:pPr>
            <a:r>
              <a:rPr lang="en-US" sz="1600" b="1">
                <a:effectLst/>
                <a:latin typeface="Times New Roman"/>
                <a:cs typeface="Times New Roman"/>
              </a:rPr>
              <a:t>Normal (Bright Green): </a:t>
            </a:r>
            <a:r>
              <a:rPr lang="en-US" sz="1600">
                <a:effectLst/>
                <a:latin typeface="Times New Roman"/>
                <a:cs typeface="Times New Roman"/>
              </a:rPr>
              <a:t>The bar, bright green in color, shows the highest normal operational events.</a:t>
            </a:r>
            <a:r>
              <a:rPr lang="en-US" sz="1600">
                <a:latin typeface="Times New Roman"/>
                <a:cs typeface="Times New Roman"/>
              </a:rPr>
              <a:t> </a:t>
            </a:r>
            <a:endParaRPr lang="en-US" sz="1600">
              <a:effectLst/>
              <a:latin typeface="Times New Roman" panose="02020603050405020304" pitchFamily="18" charset="0"/>
              <a:cs typeface="Times New Roman" panose="02020603050405020304" pitchFamily="18" charset="0"/>
            </a:endParaRPr>
          </a:p>
          <a:p>
            <a:pPr algn="just">
              <a:buFont typeface="+mj-lt"/>
              <a:buAutoNum type="arabicPeriod"/>
            </a:pPr>
            <a:r>
              <a:rPr lang="en-US" sz="1600" b="1">
                <a:effectLst/>
                <a:latin typeface="Times New Roman"/>
                <a:cs typeface="Times New Roman"/>
              </a:rPr>
              <a:t>Cold Restart (Light Green): </a:t>
            </a:r>
            <a:r>
              <a:rPr lang="en-US" sz="1600">
                <a:effectLst/>
                <a:latin typeface="Times New Roman"/>
                <a:cs typeface="Times New Roman"/>
              </a:rPr>
              <a:t>This bar represents the number of cold restart commands.</a:t>
            </a:r>
            <a:r>
              <a:rPr lang="en-US" sz="1600">
                <a:latin typeface="Times New Roman"/>
                <a:cs typeface="Times New Roman"/>
              </a:rPr>
              <a:t> </a:t>
            </a:r>
          </a:p>
          <a:p>
            <a:pPr algn="just">
              <a:buFont typeface="+mj-lt"/>
              <a:buAutoNum type="arabicPeriod"/>
            </a:pPr>
            <a:r>
              <a:rPr lang="en-US" sz="1600" b="1">
                <a:effectLst/>
                <a:latin typeface="Times New Roman"/>
                <a:cs typeface="Times New Roman"/>
              </a:rPr>
              <a:t>Warm Restart (Light Green): </a:t>
            </a:r>
            <a:r>
              <a:rPr lang="en-US" sz="1600">
                <a:effectLst/>
                <a:latin typeface="Times New Roman"/>
                <a:cs typeface="Times New Roman"/>
              </a:rPr>
              <a:t>Similar in count to Cold Restart, this indicates warm restart commands.</a:t>
            </a:r>
          </a:p>
          <a:p>
            <a:pPr algn="just">
              <a:buFont typeface="+mj-lt"/>
              <a:buAutoNum type="arabicPeriod"/>
            </a:pPr>
            <a:r>
              <a:rPr lang="en-US" sz="1600" b="1">
                <a:effectLst/>
                <a:latin typeface="Times New Roman"/>
                <a:cs typeface="Times New Roman"/>
              </a:rPr>
              <a:t>DNP3 Enumerate (Light Green): </a:t>
            </a:r>
            <a:r>
              <a:rPr lang="en-US" sz="1600">
                <a:effectLst/>
                <a:latin typeface="Times New Roman"/>
                <a:cs typeface="Times New Roman"/>
              </a:rPr>
              <a:t>Slightly shorter than the restart bars, this represents enumeration actions within the DNP3 protocol.</a:t>
            </a:r>
          </a:p>
          <a:p>
            <a:pPr algn="just">
              <a:buFont typeface="+mj-lt"/>
              <a:buAutoNum type="arabicPeriod"/>
            </a:pPr>
            <a:r>
              <a:rPr lang="en-US" sz="1600" b="1">
                <a:effectLst/>
                <a:latin typeface="Times New Roman"/>
                <a:cs typeface="Times New Roman"/>
              </a:rPr>
              <a:t>DNP3 Info (Blue): </a:t>
            </a:r>
            <a:r>
              <a:rPr lang="en-US" sz="1600">
                <a:effectLst/>
                <a:latin typeface="Times New Roman"/>
                <a:cs typeface="Times New Roman"/>
              </a:rPr>
              <a:t>This bar shows informational events related to DNP3 traffic, which are relatively low in count, suggesting these are less common operations or less frequently logged events.</a:t>
            </a:r>
          </a:p>
          <a:p>
            <a:pPr algn="just">
              <a:buFont typeface="+mj-lt"/>
              <a:buAutoNum type="arabicPeriod"/>
            </a:pPr>
            <a:r>
              <a:rPr lang="en-US" sz="1600" b="1">
                <a:effectLst/>
                <a:latin typeface="Times New Roman"/>
                <a:cs typeface="Times New Roman"/>
              </a:rPr>
              <a:t>Init Data (Blue): </a:t>
            </a:r>
            <a:r>
              <a:rPr lang="en-US" sz="1600">
                <a:effectLst/>
                <a:latin typeface="Times New Roman"/>
                <a:cs typeface="Times New Roman"/>
              </a:rPr>
              <a:t>Similar to DNP3 Info, indicating initialization data events.</a:t>
            </a:r>
            <a:r>
              <a:rPr lang="en-US" sz="1600">
                <a:latin typeface="Times New Roman"/>
                <a:cs typeface="Times New Roman"/>
              </a:rPr>
              <a:t> </a:t>
            </a:r>
            <a:endParaRPr lang="en-US">
              <a:latin typeface="Tw Cen MT" panose="020B0602020104020603"/>
              <a:cs typeface="Times New Roman"/>
            </a:endParaRPr>
          </a:p>
          <a:p>
            <a:pPr algn="just"/>
            <a:r>
              <a:rPr lang="en-US" sz="1600" b="1">
                <a:effectLst/>
                <a:latin typeface="Times New Roman"/>
                <a:cs typeface="Times New Roman"/>
              </a:rPr>
              <a:t>8. Replay (Purple): </a:t>
            </a:r>
            <a:r>
              <a:rPr lang="en-US" sz="1600">
                <a:effectLst/>
                <a:latin typeface="Times New Roman"/>
                <a:cs typeface="Times New Roman"/>
              </a:rPr>
              <a:t>Represents events where data or transactions are replayed. This can be a significant security concern as replay attacks can be used to disrupt systems or falsify information.</a:t>
            </a:r>
            <a:endParaRPr lang="en-US"/>
          </a:p>
          <a:p>
            <a:pPr algn="just"/>
            <a:r>
              <a:rPr lang="en-US" sz="1600" b="1">
                <a:effectLst/>
                <a:latin typeface="Times New Roman"/>
                <a:cs typeface="Times New Roman"/>
              </a:rPr>
              <a:t>9. Stop Application (Pink): </a:t>
            </a:r>
            <a:r>
              <a:rPr lang="en-US" sz="1600">
                <a:effectLst/>
                <a:latin typeface="Times New Roman"/>
                <a:cs typeface="Times New Roman"/>
              </a:rPr>
              <a:t>The bar, in pink, represents commands to stop applications.</a:t>
            </a:r>
            <a:r>
              <a:rPr lang="en-US" sz="1600">
                <a:latin typeface="Times New Roman"/>
                <a:cs typeface="Times New Roman"/>
              </a:rPr>
              <a:t> </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903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B680A44E-7CED-1AE5-03C5-DFD786D72336}"/>
              </a:ext>
            </a:extLst>
          </p:cNvPr>
          <p:cNvSpPr>
            <a:spLocks noGrp="1"/>
          </p:cNvSpPr>
          <p:nvPr>
            <p:ph type="title"/>
          </p:nvPr>
        </p:nvSpPr>
        <p:spPr>
          <a:xfrm>
            <a:off x="1928557" y="618518"/>
            <a:ext cx="9039480" cy="764195"/>
          </a:xfrm>
        </p:spPr>
        <p:txBody>
          <a:bodyPr>
            <a:normAutofit/>
          </a:bodyPr>
          <a:lstStyle/>
          <a:p>
            <a:r>
              <a:rPr lang="en-US" sz="3200" b="1">
                <a:latin typeface="Times New Roman"/>
                <a:cs typeface="Times New Roman"/>
              </a:rPr>
              <a:t>Data preprocessing</a:t>
            </a:r>
          </a:p>
        </p:txBody>
      </p:sp>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6" name="Content Placeholder 5">
            <a:extLst>
              <a:ext uri="{FF2B5EF4-FFF2-40B4-BE49-F238E27FC236}">
                <a16:creationId xmlns:a16="http://schemas.microsoft.com/office/drawing/2014/main" id="{E673F7A5-313C-127C-1463-99C103A4F6D7}"/>
              </a:ext>
            </a:extLst>
          </p:cNvPr>
          <p:cNvSpPr>
            <a:spLocks noGrp="1"/>
          </p:cNvSpPr>
          <p:nvPr>
            <p:ph idx="1"/>
          </p:nvPr>
        </p:nvSpPr>
        <p:spPr>
          <a:xfrm>
            <a:off x="1928557" y="1382713"/>
            <a:ext cx="9905999" cy="4381500"/>
          </a:xfrm>
        </p:spPr>
        <p:txBody>
          <a:bodyPr>
            <a:normAutofit fontScale="92500" lnSpcReduction="10000"/>
          </a:bodyPr>
          <a:lstStyle/>
          <a:p>
            <a:r>
              <a:rPr lang="en-US" sz="2000">
                <a:latin typeface="Times New Roman" panose="02020603050405020304" pitchFamily="18" charset="0"/>
                <a:cs typeface="Times New Roman" panose="02020603050405020304" pitchFamily="18" charset="0"/>
              </a:rPr>
              <a:t>Removing duplicates</a:t>
            </a:r>
          </a:p>
          <a:p>
            <a:r>
              <a:rPr lang="en-US" sz="2000">
                <a:latin typeface="Times New Roman" panose="02020603050405020304" pitchFamily="18" charset="0"/>
                <a:cs typeface="Times New Roman" panose="02020603050405020304" pitchFamily="18" charset="0"/>
              </a:rPr>
              <a:t>Removing Nan values</a:t>
            </a: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1900">
                <a:latin typeface="Times New Roman" panose="02020603050405020304" pitchFamily="18" charset="0"/>
                <a:cs typeface="Times New Roman" panose="02020603050405020304" pitchFamily="18" charset="0"/>
              </a:rPr>
              <a:t>Removing unnecessary contributing features</a:t>
            </a:r>
          </a:p>
          <a:p>
            <a:pPr marL="0" indent="0" algn="just">
              <a:buNone/>
            </a:pPr>
            <a:r>
              <a:rPr lang="en-US" sz="1900">
                <a:latin typeface="Times New Roman" panose="02020603050405020304" pitchFamily="18" charset="0"/>
                <a:cs typeface="Times New Roman" panose="02020603050405020304" pitchFamily="18" charset="0"/>
              </a:rPr>
              <a:t>Flow ID, Source IP, Destination IP, Source Port, Destination Port: These features are identifiers that are unique to each network flow or session. They do not inherently carry predictive information regarding the behavior or characteristics of the network traffic itself but rather relate to specific sessions or connections. Including these in a model might lead to overfitting, where the model learns to recognize specific instances rather than generalizing from the patterns in the data.</a:t>
            </a:r>
          </a:p>
          <a:p>
            <a:pPr marL="0" indent="0">
              <a:buNone/>
            </a:pPr>
            <a:endParaRPr lang="en-US" sz="1900">
              <a:latin typeface="Times New Roman" panose="02020603050405020304" pitchFamily="18" charset="0"/>
              <a:cs typeface="Times New Roman" panose="02020603050405020304" pitchFamily="18" charset="0"/>
            </a:endParaRPr>
          </a:p>
          <a:p>
            <a:pPr marL="0" indent="0">
              <a:buNone/>
            </a:pPr>
            <a:endParaRPr lang="en-US"/>
          </a:p>
        </p:txBody>
      </p:sp>
      <p:pic>
        <p:nvPicPr>
          <p:cNvPr id="8" name="Picture 7" descr="A black screen with white text&#10;&#10;Description automatically generated">
            <a:extLst>
              <a:ext uri="{FF2B5EF4-FFF2-40B4-BE49-F238E27FC236}">
                <a16:creationId xmlns:a16="http://schemas.microsoft.com/office/drawing/2014/main" id="{8B538A87-EDEF-77B8-CFDD-CC96D231546D}"/>
              </a:ext>
            </a:extLst>
          </p:cNvPr>
          <p:cNvPicPr>
            <a:picLocks noChangeAspect="1"/>
          </p:cNvPicPr>
          <p:nvPr/>
        </p:nvPicPr>
        <p:blipFill>
          <a:blip r:embed="rId4"/>
          <a:stretch>
            <a:fillRect/>
          </a:stretch>
        </p:blipFill>
        <p:spPr>
          <a:xfrm>
            <a:off x="6240556" y="1298575"/>
            <a:ext cx="4170745" cy="1536700"/>
          </a:xfrm>
          <a:prstGeom prst="rect">
            <a:avLst/>
          </a:prstGeom>
        </p:spPr>
      </p:pic>
    </p:spTree>
    <p:extLst>
      <p:ext uri="{BB962C8B-B14F-4D97-AF65-F5344CB8AC3E}">
        <p14:creationId xmlns:p14="http://schemas.microsoft.com/office/powerpoint/2010/main" val="3644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6DD615-2822-3E56-D030-CF4515CC9174}"/>
              </a:ext>
            </a:extLst>
          </p:cNvPr>
          <p:cNvSpPr>
            <a:spLocks noGrp="1"/>
          </p:cNvSpPr>
          <p:nvPr>
            <p:ph idx="1"/>
          </p:nvPr>
        </p:nvSpPr>
        <p:spPr>
          <a:xfrm>
            <a:off x="1344058" y="1152744"/>
            <a:ext cx="4751942" cy="647700"/>
          </a:xfrm>
        </p:spPr>
        <p:txBody>
          <a:bodyPr>
            <a:normAutofit/>
          </a:bodyPr>
          <a:lstStyle/>
          <a:p>
            <a:r>
              <a:rPr lang="en-US" sz="2000">
                <a:latin typeface="Times New Roman" panose="02020603050405020304" pitchFamily="18" charset="0"/>
                <a:cs typeface="Times New Roman" panose="02020603050405020304" pitchFamily="18" charset="0"/>
              </a:rPr>
              <a:t>Encoding for Categorical Variable</a:t>
            </a: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a:p>
          <a:p>
            <a:endParaRPr lang="en-US"/>
          </a:p>
        </p:txBody>
      </p:sp>
      <p:pic>
        <p:nvPicPr>
          <p:cNvPr id="7" name="Picture 6">
            <a:extLst>
              <a:ext uri="{FF2B5EF4-FFF2-40B4-BE49-F238E27FC236}">
                <a16:creationId xmlns:a16="http://schemas.microsoft.com/office/drawing/2014/main" id="{121D3CEC-D246-298D-99BE-63DD323D6512}"/>
              </a:ext>
            </a:extLst>
          </p:cNvPr>
          <p:cNvPicPr>
            <a:picLocks noChangeAspect="1"/>
          </p:cNvPicPr>
          <p:nvPr/>
        </p:nvPicPr>
        <p:blipFill>
          <a:blip r:embed="rId2"/>
          <a:stretch>
            <a:fillRect/>
          </a:stretch>
        </p:blipFill>
        <p:spPr>
          <a:xfrm>
            <a:off x="1564745" y="2109674"/>
            <a:ext cx="6898166" cy="647700"/>
          </a:xfrm>
          <a:prstGeom prst="rect">
            <a:avLst/>
          </a:prstGeom>
        </p:spPr>
      </p:pic>
      <p:pic>
        <p:nvPicPr>
          <p:cNvPr id="9" name="Picture 8" descr="A number on a black background&#10;&#10;Description automatically generated">
            <a:extLst>
              <a:ext uri="{FF2B5EF4-FFF2-40B4-BE49-F238E27FC236}">
                <a16:creationId xmlns:a16="http://schemas.microsoft.com/office/drawing/2014/main" id="{737F6A74-F55A-9467-1B7B-5E162AF67025}"/>
              </a:ext>
            </a:extLst>
          </p:cNvPr>
          <p:cNvPicPr>
            <a:picLocks noChangeAspect="1"/>
          </p:cNvPicPr>
          <p:nvPr/>
        </p:nvPicPr>
        <p:blipFill>
          <a:blip r:embed="rId3"/>
          <a:stretch>
            <a:fillRect/>
          </a:stretch>
        </p:blipFill>
        <p:spPr>
          <a:xfrm>
            <a:off x="2832489" y="3873595"/>
            <a:ext cx="4362678" cy="647700"/>
          </a:xfrm>
          <a:prstGeom prst="rect">
            <a:avLst/>
          </a:prstGeom>
        </p:spPr>
      </p:pic>
      <p:sp>
        <p:nvSpPr>
          <p:cNvPr id="10" name="Down Arrow 9">
            <a:extLst>
              <a:ext uri="{FF2B5EF4-FFF2-40B4-BE49-F238E27FC236}">
                <a16:creationId xmlns:a16="http://schemas.microsoft.com/office/drawing/2014/main" id="{8AF36303-89C7-EBBB-69C4-BA87059E34C3}"/>
              </a:ext>
            </a:extLst>
          </p:cNvPr>
          <p:cNvSpPr/>
          <p:nvPr/>
        </p:nvSpPr>
        <p:spPr>
          <a:xfrm>
            <a:off x="4562137" y="2853103"/>
            <a:ext cx="451691" cy="752361"/>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38B0F50-C128-DA9F-01A5-967D726D9663}"/>
              </a:ext>
            </a:extLst>
          </p:cNvPr>
          <p:cNvSpPr txBox="1"/>
          <p:nvPr/>
        </p:nvSpPr>
        <p:spPr>
          <a:xfrm>
            <a:off x="1486067" y="5057557"/>
            <a:ext cx="4467923" cy="67710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Feature Scaling using Standard Scaler</a:t>
            </a:r>
          </a:p>
          <a:p>
            <a:endParaRPr lang="en-US"/>
          </a:p>
        </p:txBody>
      </p:sp>
    </p:spTree>
    <p:extLst>
      <p:ext uri="{BB962C8B-B14F-4D97-AF65-F5344CB8AC3E}">
        <p14:creationId xmlns:p14="http://schemas.microsoft.com/office/powerpoint/2010/main" val="20465732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Application>Microsoft Office PowerPoint</Application>
  <PresentationFormat>Widescreen</PresentationFormat>
  <Slides>36</Slides>
  <Notes>0</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Circuit</vt:lpstr>
      <vt:lpstr>Group 06 Shubham Pravin Patil, Shamala Chandrappa, Shabari Vignesh,  Shreya Chilumukuru, Sowmya Neela Department of Applied Data Science  San Jose State University     </vt:lpstr>
      <vt:lpstr>Introduction</vt:lpstr>
      <vt:lpstr>METHODOLOGY</vt:lpstr>
      <vt:lpstr>Project Requirements</vt:lpstr>
      <vt:lpstr>Data collection</vt:lpstr>
      <vt:lpstr>PowerPoint Presentation</vt:lpstr>
      <vt:lpstr>Data Distribution</vt:lpstr>
      <vt:lpstr>Data preprocessing</vt:lpstr>
      <vt:lpstr>PowerPoint Presentation</vt:lpstr>
      <vt:lpstr>SMOTE for Handling Imbalance Data</vt:lpstr>
      <vt:lpstr>BASE Models</vt:lpstr>
      <vt:lpstr>Confusion Matrix and ROC-AUC Curve</vt:lpstr>
      <vt:lpstr>PowerPoint Presentation</vt:lpstr>
      <vt:lpstr>2. Naïve Bayes</vt:lpstr>
      <vt:lpstr>PowerPoint Presentation</vt:lpstr>
      <vt:lpstr>3. K-Nearest Neighbors</vt:lpstr>
      <vt:lpstr>Confusion Matrix and ROC-AUC</vt:lpstr>
      <vt:lpstr>4. RANDOM FOREST</vt:lpstr>
      <vt:lpstr>PowerPoint Presentation</vt:lpstr>
      <vt:lpstr>PowerPoint Presentation</vt:lpstr>
      <vt:lpstr>PowerPoint Presentation</vt:lpstr>
      <vt:lpstr>PowerPoint Presentation</vt:lpstr>
      <vt:lpstr>PowerPoint Presentation</vt:lpstr>
      <vt:lpstr>7. Gradient Boosting Machines - XGBoost</vt:lpstr>
      <vt:lpstr>PowerPoint Presentation</vt:lpstr>
      <vt:lpstr>PowerPoint Presentation</vt:lpstr>
      <vt:lpstr>PowerPoint Presentation</vt:lpstr>
      <vt:lpstr>9. Stochastic Gradient Descent (SGD)</vt:lpstr>
      <vt:lpstr>PowerPoint Presentation</vt:lpstr>
      <vt:lpstr>PowerPoint Presentation</vt:lpstr>
      <vt:lpstr>PowerPoint Presentation</vt:lpstr>
      <vt:lpstr>Evaluation Metrics</vt:lpstr>
      <vt:lpstr>INNOVATION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Techniques to Mitigate Credit Card Default Risk</dc:title>
  <dc:creator>Shamala Chandrappa</dc:creator>
  <cp:revision>2</cp:revision>
  <dcterms:created xsi:type="dcterms:W3CDTF">2024-05-10T19:14:16Z</dcterms:created>
  <dcterms:modified xsi:type="dcterms:W3CDTF">2024-05-14T06:50:56Z</dcterms:modified>
</cp:coreProperties>
</file>